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6" r:id="rId1"/>
  </p:sldMasterIdLst>
  <p:notesMasterIdLst>
    <p:notesMasterId r:id="rId52"/>
  </p:notesMasterIdLst>
  <p:sldIdLst>
    <p:sldId id="256" r:id="rId2"/>
    <p:sldId id="257" r:id="rId3"/>
    <p:sldId id="258" r:id="rId4"/>
    <p:sldId id="259" r:id="rId5"/>
    <p:sldId id="260" r:id="rId6"/>
    <p:sldId id="261" r:id="rId7"/>
    <p:sldId id="262" r:id="rId8"/>
    <p:sldId id="292" r:id="rId9"/>
    <p:sldId id="293" r:id="rId10"/>
    <p:sldId id="294" r:id="rId11"/>
    <p:sldId id="295" r:id="rId12"/>
    <p:sldId id="296" r:id="rId13"/>
    <p:sldId id="297" r:id="rId14"/>
    <p:sldId id="298" r:id="rId15"/>
    <p:sldId id="263" r:id="rId16"/>
    <p:sldId id="299" r:id="rId17"/>
    <p:sldId id="300" r:id="rId18"/>
    <p:sldId id="301" r:id="rId19"/>
    <p:sldId id="302" r:id="rId20"/>
    <p:sldId id="303" r:id="rId21"/>
    <p:sldId id="271" r:id="rId22"/>
    <p:sldId id="277" r:id="rId23"/>
    <p:sldId id="304" r:id="rId24"/>
    <p:sldId id="305" r:id="rId25"/>
    <p:sldId id="306" r:id="rId26"/>
    <p:sldId id="281" r:id="rId27"/>
    <p:sldId id="282" r:id="rId28"/>
    <p:sldId id="288" r:id="rId29"/>
    <p:sldId id="289" r:id="rId30"/>
    <p:sldId id="284" r:id="rId31"/>
    <p:sldId id="285" r:id="rId32"/>
    <p:sldId id="307" r:id="rId33"/>
    <p:sldId id="308" r:id="rId34"/>
    <p:sldId id="309" r:id="rId35"/>
    <p:sldId id="310" r:id="rId36"/>
    <p:sldId id="311" r:id="rId37"/>
    <p:sldId id="312" r:id="rId38"/>
    <p:sldId id="313" r:id="rId39"/>
    <p:sldId id="317" r:id="rId40"/>
    <p:sldId id="314" r:id="rId41"/>
    <p:sldId id="315" r:id="rId42"/>
    <p:sldId id="318" r:id="rId43"/>
    <p:sldId id="319" r:id="rId44"/>
    <p:sldId id="320" r:id="rId45"/>
    <p:sldId id="322" r:id="rId46"/>
    <p:sldId id="321" r:id="rId47"/>
    <p:sldId id="291" r:id="rId48"/>
    <p:sldId id="323" r:id="rId49"/>
    <p:sldId id="324" r:id="rId50"/>
    <p:sldId id="28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E98A9-47C2-4333-B2A5-61D8548D712E}" type="datetimeFigureOut">
              <a:rPr lang="en-IN" smtClean="0"/>
              <a:t>08-02-2022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D0A41-337E-4066-8BB0-57E1CDBB9B1A}" type="slidenum">
              <a:rPr lang="en-IN" smtClean="0"/>
              <a:t>‹#›</a:t>
            </a:fld>
            <a:endParaRPr lang="en-IN" dirty="0"/>
          </a:p>
        </p:txBody>
      </p:sp>
    </p:spTree>
    <p:extLst>
      <p:ext uri="{BB962C8B-B14F-4D97-AF65-F5344CB8AC3E}">
        <p14:creationId xmlns:p14="http://schemas.microsoft.com/office/powerpoint/2010/main" val="1009332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2434460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4089022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2801244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2589631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1919081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3699450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1098375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293787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371527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685559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1524979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1636157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1185611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405484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368377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267708-168A-46E7-B6D2-398D6493C9CA}" type="datetimeFigureOut">
              <a:rPr lang="en-IN" smtClean="0"/>
              <a:t>08-02-2022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233051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6267708-168A-46E7-B6D2-398D6493C9CA}" type="datetimeFigureOut">
              <a:rPr lang="en-IN" smtClean="0"/>
              <a:t>08-02-2022</a:t>
            </a:fld>
            <a:endParaRPr lang="en-IN" dirty="0"/>
          </a:p>
        </p:txBody>
      </p:sp>
      <p:sp>
        <p:nvSpPr>
          <p:cNvPr id="6" name="Footer Placeholder 5"/>
          <p:cNvSpPr>
            <a:spLocks noGrp="1"/>
          </p:cNvSpPr>
          <p:nvPr>
            <p:ph type="ftr" sz="quarter" idx="11"/>
          </p:nvPr>
        </p:nvSpPr>
        <p:spPr>
          <a:xfrm>
            <a:off x="1141412" y="5883275"/>
            <a:ext cx="5105400" cy="365125"/>
          </a:xfrm>
        </p:spPr>
        <p:txBody>
          <a:bodyPr/>
          <a:lstStyle/>
          <a:p>
            <a:endParaRPr lang="en-IN" dirty="0"/>
          </a:p>
        </p:txBody>
      </p:sp>
      <p:sp>
        <p:nvSpPr>
          <p:cNvPr id="7" name="Slide Number Placeholder 6"/>
          <p:cNvSpPr>
            <a:spLocks noGrp="1"/>
          </p:cNvSpPr>
          <p:nvPr>
            <p:ph type="sldNum" sz="quarter" idx="12"/>
          </p:nvPr>
        </p:nvSpPr>
        <p:spPr>
          <a:xfrm>
            <a:off x="10742612" y="5883275"/>
            <a:ext cx="322567" cy="365125"/>
          </a:xfrm>
        </p:spPr>
        <p:txBody>
          <a:bodyPr/>
          <a:lstStyle/>
          <a:p>
            <a:fld id="{2D4AC7D9-0FE1-4709-93AA-CBE7B47D0299}" type="slidenum">
              <a:rPr lang="en-IN" smtClean="0"/>
              <a:t>‹#›</a:t>
            </a:fld>
            <a:endParaRPr lang="en-IN" dirty="0"/>
          </a:p>
        </p:txBody>
      </p:sp>
    </p:spTree>
    <p:extLst>
      <p:ext uri="{BB962C8B-B14F-4D97-AF65-F5344CB8AC3E}">
        <p14:creationId xmlns:p14="http://schemas.microsoft.com/office/powerpoint/2010/main" val="3972816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6267708-168A-46E7-B6D2-398D6493C9CA}" type="datetimeFigureOut">
              <a:rPr lang="en-IN" smtClean="0"/>
              <a:t>08-02-2022</a:t>
            </a:fld>
            <a:endParaRPr lang="en-IN"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D4AC7D9-0FE1-4709-93AA-CBE7B47D0299}" type="slidenum">
              <a:rPr lang="en-IN" smtClean="0"/>
              <a:t>‹#›</a:t>
            </a:fld>
            <a:endParaRPr lang="en-IN" dirty="0"/>
          </a:p>
        </p:txBody>
      </p:sp>
    </p:spTree>
    <p:extLst>
      <p:ext uri="{BB962C8B-B14F-4D97-AF65-F5344CB8AC3E}">
        <p14:creationId xmlns:p14="http://schemas.microsoft.com/office/powerpoint/2010/main" val="282256153"/>
      </p:ext>
    </p:extLst>
  </p:cSld>
  <p:clrMap bg1="dk1" tx1="lt1" bg2="dk2" tx2="lt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81DB-8A0F-4EC6-BBAB-382BFA8BE322}"/>
              </a:ext>
            </a:extLst>
          </p:cNvPr>
          <p:cNvSpPr>
            <a:spLocks noGrp="1"/>
          </p:cNvSpPr>
          <p:nvPr>
            <p:ph type="ctrTitle"/>
          </p:nvPr>
        </p:nvSpPr>
        <p:spPr>
          <a:xfrm>
            <a:off x="1744461" y="2855327"/>
            <a:ext cx="8703076" cy="784518"/>
          </a:xfrm>
        </p:spPr>
        <p:txBody>
          <a:bodyPr>
            <a:normAutofit/>
          </a:bodyPr>
          <a:lstStyle/>
          <a:p>
            <a:r>
              <a:rPr lang="en-IN" sz="3600" dirty="0">
                <a:effectLst/>
                <a:latin typeface="Arial" panose="020B0604020202020204" pitchFamily="34" charset="0"/>
                <a:ea typeface="Calibri" panose="020F0502020204030204" pitchFamily="34" charset="0"/>
                <a:cs typeface="Arial" panose="020B0604020202020204" pitchFamily="34" charset="0"/>
              </a:rPr>
              <a:t>PFA HO</a:t>
            </a:r>
            <a:r>
              <a:rPr lang="en-IN" sz="3600" dirty="0">
                <a:latin typeface="Arial" panose="020B0604020202020204" pitchFamily="34" charset="0"/>
                <a:ea typeface="Calibri" panose="020F0502020204030204" pitchFamily="34" charset="0"/>
                <a:cs typeface="Arial" panose="020B0604020202020204" pitchFamily="34" charset="0"/>
              </a:rPr>
              <a:t>USING LOAN</a:t>
            </a:r>
            <a:r>
              <a:rPr lang="en-IN" sz="3600" dirty="0">
                <a:effectLst/>
                <a:latin typeface="Arial" panose="020B0604020202020204" pitchFamily="34" charset="0"/>
                <a:ea typeface="Calibri" panose="020F0502020204030204" pitchFamily="34" charset="0"/>
                <a:cs typeface="Arial" panose="020B0604020202020204" pitchFamily="34" charset="0"/>
              </a:rPr>
              <a:t> PROJECT</a:t>
            </a:r>
            <a:endParaRPr lang="en-IN" sz="3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E9C5225-4AF2-4615-BC5D-D74B99F67F05}"/>
              </a:ext>
            </a:extLst>
          </p:cNvPr>
          <p:cNvSpPr txBox="1"/>
          <p:nvPr/>
        </p:nvSpPr>
        <p:spPr>
          <a:xfrm>
            <a:off x="8791851" y="5628443"/>
            <a:ext cx="3311371" cy="523220"/>
          </a:xfrm>
          <a:prstGeom prst="rect">
            <a:avLst/>
          </a:prstGeom>
          <a:noFill/>
        </p:spPr>
        <p:txBody>
          <a:bodyPr wrap="square" rtlCol="0">
            <a:spAutoFit/>
          </a:bodyPr>
          <a:lstStyle/>
          <a:p>
            <a:r>
              <a:rPr lang="en-US" sz="2800" dirty="0"/>
              <a:t>BY: </a:t>
            </a:r>
            <a:r>
              <a:rPr lang="en-IN" sz="2800" dirty="0">
                <a:latin typeface="Calibri" panose="020F0502020204030204" pitchFamily="34" charset="0"/>
                <a:cs typeface="Times New Roman" panose="02020603050405020304" pitchFamily="18" charset="0"/>
              </a:rPr>
              <a:t>TEJENDRA SONI</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B9E99E9-9410-49AB-99A6-555EDF91C43B}"/>
              </a:ext>
            </a:extLst>
          </p:cNvPr>
          <p:cNvPicPr>
            <a:picLocks noChangeAspect="1"/>
          </p:cNvPicPr>
          <p:nvPr/>
        </p:nvPicPr>
        <p:blipFill>
          <a:blip r:embed="rId2"/>
          <a:stretch>
            <a:fillRect/>
          </a:stretch>
        </p:blipFill>
        <p:spPr>
          <a:xfrm>
            <a:off x="4577177" y="269359"/>
            <a:ext cx="3037644" cy="2065469"/>
          </a:xfrm>
          <a:prstGeom prst="rect">
            <a:avLst/>
          </a:prstGeom>
        </p:spPr>
      </p:pic>
    </p:spTree>
    <p:extLst>
      <p:ext uri="{BB962C8B-B14F-4D97-AF65-F5344CB8AC3E}">
        <p14:creationId xmlns:p14="http://schemas.microsoft.com/office/powerpoint/2010/main" val="556531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2255B-787D-4E1B-8CD6-379554BFD891}"/>
              </a:ext>
            </a:extLst>
          </p:cNvPr>
          <p:cNvSpPr>
            <a:spLocks noGrp="1"/>
          </p:cNvSpPr>
          <p:nvPr>
            <p:ph type="title"/>
          </p:nvPr>
        </p:nvSpPr>
        <p:spPr>
          <a:xfrm>
            <a:off x="129736" y="-197796"/>
            <a:ext cx="9905998" cy="1905000"/>
          </a:xfrm>
        </p:spPr>
        <p:txBody>
          <a:bodyPr>
            <a:normAutofit/>
          </a:bodyPr>
          <a:lstStyle/>
          <a:p>
            <a:r>
              <a:rPr lang="en-US" sz="2400" dirty="0"/>
              <a:t>DROPPING THE COLUMNS AS THEY DON’T CONTRIBUTE TOWARDS THE ANALYSIS PART</a:t>
            </a:r>
            <a:endParaRPr lang="en-IN" sz="2400" dirty="0"/>
          </a:p>
        </p:txBody>
      </p:sp>
      <p:pic>
        <p:nvPicPr>
          <p:cNvPr id="5" name="Content Placeholder 4" descr="Graphical user interface, application, table&#10;&#10;Description automatically generated">
            <a:extLst>
              <a:ext uri="{FF2B5EF4-FFF2-40B4-BE49-F238E27FC236}">
                <a16:creationId xmlns:a16="http://schemas.microsoft.com/office/drawing/2014/main" id="{3A1103C8-E5E8-42EF-BFF8-D52091256F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8361" y="1345831"/>
            <a:ext cx="6728748" cy="4929029"/>
          </a:xfrm>
        </p:spPr>
      </p:pic>
      <p:sp>
        <p:nvSpPr>
          <p:cNvPr id="6" name="TextBox 5">
            <a:extLst>
              <a:ext uri="{FF2B5EF4-FFF2-40B4-BE49-F238E27FC236}">
                <a16:creationId xmlns:a16="http://schemas.microsoft.com/office/drawing/2014/main" id="{B2815FE7-4E39-48CE-9D66-60EC1D8E3D61}"/>
              </a:ext>
            </a:extLst>
          </p:cNvPr>
          <p:cNvSpPr txBox="1"/>
          <p:nvPr/>
        </p:nvSpPr>
        <p:spPr>
          <a:xfrm>
            <a:off x="8521430" y="3429000"/>
            <a:ext cx="3403496" cy="369332"/>
          </a:xfrm>
          <a:prstGeom prst="rect">
            <a:avLst/>
          </a:prstGeom>
          <a:noFill/>
        </p:spPr>
        <p:txBody>
          <a:bodyPr wrap="none" rtlCol="0">
            <a:spAutoFit/>
          </a:bodyPr>
          <a:lstStyle/>
          <a:p>
            <a:r>
              <a:rPr lang="en-US" dirty="0"/>
              <a:t>Dropping these four columns</a:t>
            </a:r>
            <a:endParaRPr lang="en-IN" dirty="0"/>
          </a:p>
        </p:txBody>
      </p:sp>
    </p:spTree>
    <p:extLst>
      <p:ext uri="{BB962C8B-B14F-4D97-AF65-F5344CB8AC3E}">
        <p14:creationId xmlns:p14="http://schemas.microsoft.com/office/powerpoint/2010/main" val="384837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E3A5-D8E2-412A-A5DB-2BFB1A1FAFBA}"/>
              </a:ext>
            </a:extLst>
          </p:cNvPr>
          <p:cNvSpPr>
            <a:spLocks noGrp="1"/>
          </p:cNvSpPr>
          <p:nvPr>
            <p:ph type="title"/>
          </p:nvPr>
        </p:nvSpPr>
        <p:spPr>
          <a:xfrm>
            <a:off x="188102" y="0"/>
            <a:ext cx="9905998" cy="1905000"/>
          </a:xfrm>
        </p:spPr>
        <p:txBody>
          <a:bodyPr/>
          <a:lstStyle/>
          <a:p>
            <a:r>
              <a:rPr lang="en-US" dirty="0"/>
              <a:t>AFTER REMOVING NULL VALUES PRINTING NULL VALUES</a:t>
            </a:r>
            <a:endParaRPr lang="en-IN" dirty="0"/>
          </a:p>
        </p:txBody>
      </p:sp>
      <p:pic>
        <p:nvPicPr>
          <p:cNvPr id="5" name="Content Placeholder 4" descr="Graphical user interface&#10;&#10;Description automatically generated">
            <a:extLst>
              <a:ext uri="{FF2B5EF4-FFF2-40B4-BE49-F238E27FC236}">
                <a16:creationId xmlns:a16="http://schemas.microsoft.com/office/drawing/2014/main" id="{78524239-CBBE-4BB6-9490-F69DDFB268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2717" y="1922756"/>
            <a:ext cx="8352409" cy="3688404"/>
          </a:xfrm>
        </p:spPr>
      </p:pic>
    </p:spTree>
    <p:extLst>
      <p:ext uri="{BB962C8B-B14F-4D97-AF65-F5344CB8AC3E}">
        <p14:creationId xmlns:p14="http://schemas.microsoft.com/office/powerpoint/2010/main" val="856959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C5512-A67D-475D-9A51-3D71376DED32}"/>
              </a:ext>
            </a:extLst>
          </p:cNvPr>
          <p:cNvSpPr>
            <a:spLocks noGrp="1"/>
          </p:cNvSpPr>
          <p:nvPr>
            <p:ph type="title"/>
          </p:nvPr>
        </p:nvSpPr>
        <p:spPr>
          <a:xfrm>
            <a:off x="907949" y="2243847"/>
            <a:ext cx="9905998" cy="1905000"/>
          </a:xfrm>
        </p:spPr>
        <p:txBody>
          <a:bodyPr>
            <a:normAutofit/>
          </a:bodyPr>
          <a:lstStyle/>
          <a:p>
            <a:r>
              <a:rPr lang="en-US" sz="8800" dirty="0"/>
              <a:t>VISUALIZATIONS</a:t>
            </a:r>
            <a:endParaRPr lang="en-IN" sz="8800" dirty="0"/>
          </a:p>
        </p:txBody>
      </p:sp>
    </p:spTree>
    <p:extLst>
      <p:ext uri="{BB962C8B-B14F-4D97-AF65-F5344CB8AC3E}">
        <p14:creationId xmlns:p14="http://schemas.microsoft.com/office/powerpoint/2010/main" val="291147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with medium confidence">
            <a:extLst>
              <a:ext uri="{FF2B5EF4-FFF2-40B4-BE49-F238E27FC236}">
                <a16:creationId xmlns:a16="http://schemas.microsoft.com/office/drawing/2014/main" id="{7FDFA6B6-8AE6-4FA1-A6C0-39099199D8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146" y="604734"/>
            <a:ext cx="6266849" cy="5332133"/>
          </a:xfrm>
        </p:spPr>
      </p:pic>
      <p:sp>
        <p:nvSpPr>
          <p:cNvPr id="6" name="TextBox 5">
            <a:extLst>
              <a:ext uri="{FF2B5EF4-FFF2-40B4-BE49-F238E27FC236}">
                <a16:creationId xmlns:a16="http://schemas.microsoft.com/office/drawing/2014/main" id="{ADEDE828-AF78-4152-BC16-AA5373C94E94}"/>
              </a:ext>
            </a:extLst>
          </p:cNvPr>
          <p:cNvSpPr txBox="1"/>
          <p:nvPr/>
        </p:nvSpPr>
        <p:spPr>
          <a:xfrm>
            <a:off x="6858000" y="2344366"/>
            <a:ext cx="5237331" cy="1477328"/>
          </a:xfrm>
          <a:prstGeom prst="rect">
            <a:avLst/>
          </a:prstGeom>
          <a:noFill/>
        </p:spPr>
        <p:txBody>
          <a:bodyPr wrap="none" rtlCol="0">
            <a:spAutoFit/>
          </a:bodyPr>
          <a:lstStyle/>
          <a:p>
            <a:r>
              <a:rPr lang="en-US" dirty="0"/>
              <a:t>Plotted the count plot for each columns</a:t>
            </a:r>
          </a:p>
          <a:p>
            <a:r>
              <a:rPr lang="en-US" dirty="0"/>
              <a:t>So that we can determine that in each</a:t>
            </a:r>
          </a:p>
          <a:p>
            <a:r>
              <a:rPr lang="en-US" dirty="0"/>
              <a:t>Column which variable is mostly used among</a:t>
            </a:r>
          </a:p>
          <a:p>
            <a:r>
              <a:rPr lang="en-US" dirty="0"/>
              <a:t>All the present once's</a:t>
            </a:r>
          </a:p>
          <a:p>
            <a:endParaRPr lang="en-IN" dirty="0"/>
          </a:p>
        </p:txBody>
      </p:sp>
    </p:spTree>
    <p:extLst>
      <p:ext uri="{BB962C8B-B14F-4D97-AF65-F5344CB8AC3E}">
        <p14:creationId xmlns:p14="http://schemas.microsoft.com/office/powerpoint/2010/main" val="361123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F7B3D313-7248-4692-A7E3-AA67B99855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665" y="295758"/>
            <a:ext cx="8871624" cy="4856659"/>
          </a:xfrm>
        </p:spPr>
      </p:pic>
      <p:sp>
        <p:nvSpPr>
          <p:cNvPr id="6" name="TextBox 5">
            <a:extLst>
              <a:ext uri="{FF2B5EF4-FFF2-40B4-BE49-F238E27FC236}">
                <a16:creationId xmlns:a16="http://schemas.microsoft.com/office/drawing/2014/main" id="{4007040D-C1F4-4488-9A53-8D73FE8D2E7E}"/>
              </a:ext>
            </a:extLst>
          </p:cNvPr>
          <p:cNvSpPr txBox="1"/>
          <p:nvPr/>
        </p:nvSpPr>
        <p:spPr>
          <a:xfrm>
            <a:off x="1313234" y="5719864"/>
            <a:ext cx="9600705" cy="369332"/>
          </a:xfrm>
          <a:prstGeom prst="rect">
            <a:avLst/>
          </a:prstGeom>
          <a:noFill/>
        </p:spPr>
        <p:txBody>
          <a:bodyPr wrap="none" rtlCol="0">
            <a:spAutoFit/>
          </a:bodyPr>
          <a:lstStyle/>
          <a:p>
            <a:r>
              <a:rPr lang="en-US" dirty="0"/>
              <a:t>Plotting the bar plot of each column with respect to our target column i.e. sale price </a:t>
            </a:r>
            <a:endParaRPr lang="en-IN" dirty="0"/>
          </a:p>
        </p:txBody>
      </p:sp>
    </p:spTree>
    <p:extLst>
      <p:ext uri="{BB962C8B-B14F-4D97-AF65-F5344CB8AC3E}">
        <p14:creationId xmlns:p14="http://schemas.microsoft.com/office/powerpoint/2010/main" val="369192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1C27D0-3D01-4146-ADC8-1FC3416493AC}"/>
              </a:ext>
            </a:extLst>
          </p:cNvPr>
          <p:cNvSpPr txBox="1"/>
          <p:nvPr/>
        </p:nvSpPr>
        <p:spPr>
          <a:xfrm>
            <a:off x="384327" y="4355385"/>
            <a:ext cx="5237825" cy="1959960"/>
          </a:xfrm>
          <a:prstGeom prst="rect">
            <a:avLst/>
          </a:prstGeom>
          <a:noFill/>
        </p:spPr>
        <p:txBody>
          <a:bodyPr wrap="square" rtlCol="0">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a:t>
            </a:r>
            <a:r>
              <a:rPr lang="en-IN" dirty="0">
                <a:latin typeface="Calibri" panose="020F0502020204030204" pitchFamily="34" charset="0"/>
                <a:ea typeface="Calibri" panose="020F0502020204030204" pitchFamily="34" charset="0"/>
                <a:cs typeface="Times New Roman" panose="02020603050405020304" pitchFamily="18" charset="0"/>
              </a:rPr>
              <a:t>he LM plot stats that SALEPRICE &amp; YEARBUILT are in positive relationship we can here see as the SALEPRICE increases the YEARBUILT of the HOUSES are also increases</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We have set hue to fireplace Qu so the plot will work with respect of that column</a:t>
            </a:r>
          </a:p>
        </p:txBody>
      </p:sp>
      <p:sp>
        <p:nvSpPr>
          <p:cNvPr id="12" name="TextBox 11">
            <a:extLst>
              <a:ext uri="{FF2B5EF4-FFF2-40B4-BE49-F238E27FC236}">
                <a16:creationId xmlns:a16="http://schemas.microsoft.com/office/drawing/2014/main" id="{04F6D38D-29E3-48F9-8268-B0D228190982}"/>
              </a:ext>
            </a:extLst>
          </p:cNvPr>
          <p:cNvSpPr txBox="1"/>
          <p:nvPr/>
        </p:nvSpPr>
        <p:spPr>
          <a:xfrm>
            <a:off x="6096000" y="4691046"/>
            <a:ext cx="4474345" cy="923330"/>
          </a:xfrm>
          <a:prstGeom prst="rect">
            <a:avLst/>
          </a:prstGeom>
          <a:noFill/>
        </p:spPr>
        <p:txBody>
          <a:bodyPr wrap="square" rtlCol="0">
            <a:spAutoFit/>
          </a:bodyPr>
          <a:lstStyle/>
          <a:p>
            <a:r>
              <a:rPr lang="en-US" dirty="0"/>
              <a:t>Here we have set hue=MSZoing means the plot will work with respect to MSZoing </a:t>
            </a:r>
            <a:endParaRPr lang="en-IN" dirty="0"/>
          </a:p>
        </p:txBody>
      </p:sp>
      <p:pic>
        <p:nvPicPr>
          <p:cNvPr id="5" name="Content Placeholder 4" descr="Graphical user interface&#10;&#10;Description automatically generated with medium confidence">
            <a:extLst>
              <a:ext uri="{FF2B5EF4-FFF2-40B4-BE49-F238E27FC236}">
                <a16:creationId xmlns:a16="http://schemas.microsoft.com/office/drawing/2014/main" id="{F12EFDD2-9D67-494B-B795-1A2DDB8114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925" y="926385"/>
            <a:ext cx="5608036" cy="3124200"/>
          </a:xfrm>
        </p:spPr>
      </p:pic>
      <p:pic>
        <p:nvPicPr>
          <p:cNvPr id="8" name="Picture 7" descr="Chart&#10;&#10;Description automatically generated">
            <a:extLst>
              <a:ext uri="{FF2B5EF4-FFF2-40B4-BE49-F238E27FC236}">
                <a16:creationId xmlns:a16="http://schemas.microsoft.com/office/drawing/2014/main" id="{EE013A02-D173-492D-8906-515198F9AAC2}"/>
              </a:ext>
            </a:extLst>
          </p:cNvPr>
          <p:cNvPicPr>
            <a:picLocks noChangeAspect="1"/>
          </p:cNvPicPr>
          <p:nvPr/>
        </p:nvPicPr>
        <p:blipFill rotWithShape="1">
          <a:blip r:embed="rId3">
            <a:extLst>
              <a:ext uri="{28A0092B-C50C-407E-A947-70E740481C1C}">
                <a14:useLocalDpi xmlns:a14="http://schemas.microsoft.com/office/drawing/2010/main" val="0"/>
              </a:ext>
            </a:extLst>
          </a:blip>
          <a:srcRect r="12960"/>
          <a:stretch/>
        </p:blipFill>
        <p:spPr>
          <a:xfrm>
            <a:off x="6216460" y="621585"/>
            <a:ext cx="5378909" cy="3733800"/>
          </a:xfrm>
          <a:prstGeom prst="rect">
            <a:avLst/>
          </a:prstGeom>
        </p:spPr>
      </p:pic>
    </p:spTree>
    <p:extLst>
      <p:ext uri="{BB962C8B-B14F-4D97-AF65-F5344CB8AC3E}">
        <p14:creationId xmlns:p14="http://schemas.microsoft.com/office/powerpoint/2010/main" val="3899635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D4FE6783-EA5A-42C5-BFBF-3061379C2A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077" y="449094"/>
            <a:ext cx="8147081" cy="4936542"/>
          </a:xfrm>
        </p:spPr>
      </p:pic>
      <p:sp>
        <p:nvSpPr>
          <p:cNvPr id="6" name="TextBox 5">
            <a:extLst>
              <a:ext uri="{FF2B5EF4-FFF2-40B4-BE49-F238E27FC236}">
                <a16:creationId xmlns:a16="http://schemas.microsoft.com/office/drawing/2014/main" id="{4B533713-4460-4CDF-B9E4-C36EF5B79974}"/>
              </a:ext>
            </a:extLst>
          </p:cNvPr>
          <p:cNvSpPr txBox="1"/>
          <p:nvPr/>
        </p:nvSpPr>
        <p:spPr>
          <a:xfrm>
            <a:off x="8531158" y="2271034"/>
            <a:ext cx="3728906" cy="923330"/>
          </a:xfrm>
          <a:prstGeom prst="rect">
            <a:avLst/>
          </a:prstGeom>
          <a:noFill/>
        </p:spPr>
        <p:txBody>
          <a:bodyPr wrap="none" rtlCol="0">
            <a:spAutoFit/>
          </a:bodyPr>
          <a:lstStyle/>
          <a:p>
            <a:r>
              <a:rPr lang="en-US" dirty="0"/>
              <a:t>Plotting our Basement type</a:t>
            </a:r>
          </a:p>
          <a:p>
            <a:r>
              <a:rPr lang="en-US" dirty="0"/>
              <a:t>columns with our target column</a:t>
            </a:r>
          </a:p>
          <a:p>
            <a:endParaRPr lang="en-IN" dirty="0"/>
          </a:p>
        </p:txBody>
      </p:sp>
    </p:spTree>
    <p:extLst>
      <p:ext uri="{BB962C8B-B14F-4D97-AF65-F5344CB8AC3E}">
        <p14:creationId xmlns:p14="http://schemas.microsoft.com/office/powerpoint/2010/main" val="298440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9218933F-2246-4750-8022-DAFBD86AEB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3271"/>
          <a:stretch/>
        </p:blipFill>
        <p:spPr>
          <a:xfrm>
            <a:off x="8209263" y="819531"/>
            <a:ext cx="3720091" cy="4958699"/>
          </a:xfrm>
        </p:spPr>
      </p:pic>
      <p:sp>
        <p:nvSpPr>
          <p:cNvPr id="6" name="TextBox 5">
            <a:extLst>
              <a:ext uri="{FF2B5EF4-FFF2-40B4-BE49-F238E27FC236}">
                <a16:creationId xmlns:a16="http://schemas.microsoft.com/office/drawing/2014/main" id="{BC8A61A7-B701-468C-901C-B5A5E53736CD}"/>
              </a:ext>
            </a:extLst>
          </p:cNvPr>
          <p:cNvSpPr txBox="1"/>
          <p:nvPr/>
        </p:nvSpPr>
        <p:spPr>
          <a:xfrm>
            <a:off x="262646" y="666345"/>
            <a:ext cx="8068234" cy="2893100"/>
          </a:xfrm>
          <a:prstGeom prst="rect">
            <a:avLst/>
          </a:prstGeom>
          <a:noFill/>
        </p:spPr>
        <p:txBody>
          <a:bodyPr wrap="none" rtlCol="0">
            <a:spAutoFit/>
          </a:bodyPr>
          <a:lstStyle/>
          <a:p>
            <a:r>
              <a:rPr lang="en-US" sz="1400" dirty="0"/>
              <a:t>Plotted the line plot of each column with respect to sale price</a:t>
            </a:r>
          </a:p>
          <a:p>
            <a:r>
              <a:rPr lang="en-US" sz="1400" dirty="0"/>
              <a:t>To determine the positive &amp; negative relationships among the </a:t>
            </a:r>
          </a:p>
          <a:p>
            <a:r>
              <a:rPr lang="en-US" sz="1400" dirty="0"/>
              <a:t>Columns</a:t>
            </a:r>
          </a:p>
          <a:p>
            <a:endParaRPr lang="en-US" sz="1400" dirty="0"/>
          </a:p>
          <a:p>
            <a:pPr marL="285750" indent="-285750">
              <a:buFont typeface="Arial" panose="020B0604020202020204" pitchFamily="34" charset="0"/>
              <a:buChar char="•"/>
            </a:pPr>
            <a:r>
              <a:rPr lang="en-US" sz="1400" dirty="0"/>
              <a:t>OVERALL-QUALITY,OVERALL-CONDITION,FIREPLACES &amp; SALES PRICE ITSELF ALSO</a:t>
            </a:r>
          </a:p>
          <a:p>
            <a:r>
              <a:rPr lang="en-US" sz="1400" dirty="0"/>
              <a:t>ARE SHOWING HIGHLY POSITIVE RELATIONSHIP WITH THE SALE PRICE</a:t>
            </a:r>
          </a:p>
          <a:p>
            <a:pPr marL="285750" indent="-285750">
              <a:buFont typeface="Arial" panose="020B0604020202020204" pitchFamily="34" charset="0"/>
              <a:buChar char="•"/>
            </a:pPr>
            <a:r>
              <a:rPr lang="en-US" sz="1400" dirty="0"/>
              <a:t>FROM THE ABOVE GRAPH WE CAN SEE THAT THERE IS NOT A SINGLE GRAPH THAT </a:t>
            </a:r>
          </a:p>
          <a:p>
            <a:r>
              <a:rPr lang="en-US" sz="1400" dirty="0"/>
              <a:t>IS STATING THE NEGATIVE RELATIONSHIP WITH OUR TARGET VARIABLE</a:t>
            </a:r>
          </a:p>
          <a:p>
            <a:pPr marL="285750" indent="-285750">
              <a:buFont typeface="Arial" panose="020B0604020202020204" pitchFamily="34" charset="0"/>
              <a:buChar char="•"/>
            </a:pPr>
            <a:r>
              <a:rPr lang="en-US" sz="1400" dirty="0"/>
              <a:t>THERE ARE SOME COLUMNS WHICH ARE GOING UP &amp; DOWN SO MIGHT BE THEY</a:t>
            </a:r>
          </a:p>
          <a:p>
            <a:r>
              <a:rPr lang="en-US" sz="1400" dirty="0"/>
              <a:t>ARE CHANGING DUE TO SOME EXTERNALS REASONS BUT THEY ARE NEITHER FULLY POSITIVELY</a:t>
            </a:r>
          </a:p>
          <a:p>
            <a:r>
              <a:rPr lang="en-US" sz="1400" dirty="0"/>
              <a:t>RELATED NOR NEGATIVELY THEY WILL DIFFER OCCORDING TO THE EXTERNALS REASONS</a:t>
            </a:r>
          </a:p>
          <a:p>
            <a:pPr marL="285750" indent="-285750">
              <a:buFont typeface="Arial" panose="020B0604020202020204" pitchFamily="34" charset="0"/>
              <a:buChar char="•"/>
            </a:pPr>
            <a:r>
              <a:rPr lang="en-US" sz="1400" dirty="0"/>
              <a:t>4. GARAGE-AREA, WOODDECKSF, OPENPORCHSF, ENCLOSED-PORCH &amp; MANY</a:t>
            </a:r>
          </a:p>
          <a:p>
            <a:r>
              <a:rPr lang="en-US" sz="1400" dirty="0"/>
              <a:t>MORE GRAPH ARE MEDIUM IN THE RANGE</a:t>
            </a:r>
            <a:endParaRPr lang="en-IN" sz="1400" dirty="0"/>
          </a:p>
        </p:txBody>
      </p:sp>
    </p:spTree>
    <p:extLst>
      <p:ext uri="{BB962C8B-B14F-4D97-AF65-F5344CB8AC3E}">
        <p14:creationId xmlns:p14="http://schemas.microsoft.com/office/powerpoint/2010/main" val="475694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C1B8-DB51-4002-A8A5-29576CC5EF74}"/>
              </a:ext>
            </a:extLst>
          </p:cNvPr>
          <p:cNvSpPr>
            <a:spLocks noGrp="1"/>
          </p:cNvSpPr>
          <p:nvPr>
            <p:ph type="title"/>
          </p:nvPr>
        </p:nvSpPr>
        <p:spPr>
          <a:xfrm>
            <a:off x="227013" y="103762"/>
            <a:ext cx="9905998" cy="1063557"/>
          </a:xfrm>
        </p:spPr>
        <p:txBody>
          <a:bodyPr/>
          <a:lstStyle/>
          <a:p>
            <a:r>
              <a:rPr lang="en-US" dirty="0"/>
              <a:t>CORRELATION</a:t>
            </a:r>
            <a:endParaRPr lang="en-IN" dirty="0"/>
          </a:p>
        </p:txBody>
      </p:sp>
      <p:pic>
        <p:nvPicPr>
          <p:cNvPr id="5" name="Content Placeholder 4" descr="Graphical user interface&#10;&#10;Description automatically generated">
            <a:extLst>
              <a:ext uri="{FF2B5EF4-FFF2-40B4-BE49-F238E27FC236}">
                <a16:creationId xmlns:a16="http://schemas.microsoft.com/office/drawing/2014/main" id="{38298E7C-5FB1-42A6-B92E-3873238BAC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481" y="1021404"/>
            <a:ext cx="8039051" cy="4609848"/>
          </a:xfrm>
        </p:spPr>
      </p:pic>
      <p:sp>
        <p:nvSpPr>
          <p:cNvPr id="6" name="TextBox 5">
            <a:extLst>
              <a:ext uri="{FF2B5EF4-FFF2-40B4-BE49-F238E27FC236}">
                <a16:creationId xmlns:a16="http://schemas.microsoft.com/office/drawing/2014/main" id="{0D64FCFF-1D69-4042-B399-AF3FA311EC4E}"/>
              </a:ext>
            </a:extLst>
          </p:cNvPr>
          <p:cNvSpPr txBox="1"/>
          <p:nvPr/>
        </p:nvSpPr>
        <p:spPr>
          <a:xfrm>
            <a:off x="1990959" y="5794443"/>
            <a:ext cx="7763664" cy="646331"/>
          </a:xfrm>
          <a:prstGeom prst="rect">
            <a:avLst/>
          </a:prstGeom>
          <a:noFill/>
        </p:spPr>
        <p:txBody>
          <a:bodyPr wrap="none" rtlCol="0">
            <a:spAutoFit/>
          </a:bodyPr>
          <a:lstStyle/>
          <a:p>
            <a:r>
              <a:rPr lang="en-US" dirty="0"/>
              <a:t>Plotting the correlation with the heatmap for better understanding </a:t>
            </a:r>
          </a:p>
          <a:p>
            <a:r>
              <a:rPr lang="en-US" dirty="0"/>
              <a:t>All the darker shades are highly corelated to each other</a:t>
            </a:r>
            <a:endParaRPr lang="en-IN" dirty="0"/>
          </a:p>
        </p:txBody>
      </p:sp>
    </p:spTree>
    <p:extLst>
      <p:ext uri="{BB962C8B-B14F-4D97-AF65-F5344CB8AC3E}">
        <p14:creationId xmlns:p14="http://schemas.microsoft.com/office/powerpoint/2010/main" val="128092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D8E870CA-3C55-4648-82B1-665903DAF9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101" y="554398"/>
            <a:ext cx="8551768" cy="5445868"/>
          </a:xfrm>
        </p:spPr>
      </p:pic>
      <p:sp>
        <p:nvSpPr>
          <p:cNvPr id="6" name="TextBox 5">
            <a:extLst>
              <a:ext uri="{FF2B5EF4-FFF2-40B4-BE49-F238E27FC236}">
                <a16:creationId xmlns:a16="http://schemas.microsoft.com/office/drawing/2014/main" id="{5574CB24-BA2C-4A6A-ACFA-9E641A849BF1}"/>
              </a:ext>
            </a:extLst>
          </p:cNvPr>
          <p:cNvSpPr txBox="1"/>
          <p:nvPr/>
        </p:nvSpPr>
        <p:spPr>
          <a:xfrm>
            <a:off x="9105089" y="1079770"/>
            <a:ext cx="2929007" cy="1477328"/>
          </a:xfrm>
          <a:prstGeom prst="rect">
            <a:avLst/>
          </a:prstGeom>
          <a:noFill/>
        </p:spPr>
        <p:txBody>
          <a:bodyPr wrap="none" rtlCol="0">
            <a:spAutoFit/>
          </a:bodyPr>
          <a:lstStyle/>
          <a:p>
            <a:r>
              <a:rPr lang="en-US" dirty="0"/>
              <a:t>Printing the correlation</a:t>
            </a:r>
          </a:p>
          <a:p>
            <a:r>
              <a:rPr lang="en-US" dirty="0"/>
              <a:t>Of the columns </a:t>
            </a:r>
          </a:p>
          <a:p>
            <a:r>
              <a:rPr lang="en-US" dirty="0"/>
              <a:t>We can see that which </a:t>
            </a:r>
          </a:p>
          <a:p>
            <a:r>
              <a:rPr lang="en-US" dirty="0"/>
              <a:t>Column is positively </a:t>
            </a:r>
          </a:p>
          <a:p>
            <a:r>
              <a:rPr lang="en-US" dirty="0"/>
              <a:t>Correlated or negatively</a:t>
            </a:r>
            <a:endParaRPr lang="en-IN" dirty="0"/>
          </a:p>
        </p:txBody>
      </p:sp>
    </p:spTree>
    <p:extLst>
      <p:ext uri="{BB962C8B-B14F-4D97-AF65-F5344CB8AC3E}">
        <p14:creationId xmlns:p14="http://schemas.microsoft.com/office/powerpoint/2010/main" val="1084568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9704-E4AE-4DCB-8832-7F72E1E16A2B}"/>
              </a:ext>
            </a:extLst>
          </p:cNvPr>
          <p:cNvSpPr>
            <a:spLocks noGrp="1"/>
          </p:cNvSpPr>
          <p:nvPr>
            <p:ph type="title"/>
          </p:nvPr>
        </p:nvSpPr>
        <p:spPr>
          <a:xfrm>
            <a:off x="838200" y="720233"/>
            <a:ext cx="2597458" cy="691318"/>
          </a:xfrm>
        </p:spPr>
        <p:txBody>
          <a:bodyPr>
            <a:normAutofit/>
          </a:bodyPr>
          <a:lstStyle/>
          <a:p>
            <a:r>
              <a:rPr lang="en-IN" sz="3600"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IN" dirty="0"/>
          </a:p>
        </p:txBody>
      </p:sp>
      <p:sp>
        <p:nvSpPr>
          <p:cNvPr id="3" name="Content Placeholder 2">
            <a:extLst>
              <a:ext uri="{FF2B5EF4-FFF2-40B4-BE49-F238E27FC236}">
                <a16:creationId xmlns:a16="http://schemas.microsoft.com/office/drawing/2014/main" id="{B0E599AD-8EF1-4963-B004-4F0AEAC4A760}"/>
              </a:ext>
            </a:extLst>
          </p:cNvPr>
          <p:cNvSpPr>
            <a:spLocks noGrp="1"/>
          </p:cNvSpPr>
          <p:nvPr>
            <p:ph idx="1"/>
          </p:nvPr>
        </p:nvSpPr>
        <p:spPr>
          <a:xfrm>
            <a:off x="838200" y="1333364"/>
            <a:ext cx="10515600" cy="4969782"/>
          </a:xfrm>
        </p:spPr>
        <p:txBody>
          <a:bodyPr>
            <a:normAutofit/>
          </a:bodyPr>
          <a:lstStyle/>
          <a:p>
            <a:pPr marL="0" indent="0">
              <a:buNone/>
            </a:pPr>
            <a:r>
              <a:rPr lang="en-US" dirty="0"/>
              <a:t>We are required to build a model for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a:t>
            </a:r>
          </a:p>
          <a:p>
            <a:pPr marL="0" indent="0">
              <a:buNone/>
            </a:pPr>
            <a:endParaRPr lang="en-US" dirty="0"/>
          </a:p>
          <a:p>
            <a:r>
              <a:rPr lang="en-US" dirty="0"/>
              <a:t>We will now store the data differently for train &amp; test data</a:t>
            </a:r>
          </a:p>
          <a:p>
            <a:r>
              <a:rPr lang="en-US" dirty="0"/>
              <a:t>Then we will do the preprocessing for both the data</a:t>
            </a:r>
          </a:p>
          <a:p>
            <a:r>
              <a:rPr lang="en-US" dirty="0"/>
              <a:t>We will build the model using train dataset &amp; then will use that model to predict on test data</a:t>
            </a:r>
          </a:p>
          <a:p>
            <a:r>
              <a:rPr lang="en-US" dirty="0"/>
              <a:t>Then will show the features that helped us for prediction</a:t>
            </a:r>
          </a:p>
        </p:txBody>
      </p:sp>
    </p:spTree>
    <p:extLst>
      <p:ext uri="{BB962C8B-B14F-4D97-AF65-F5344CB8AC3E}">
        <p14:creationId xmlns:p14="http://schemas.microsoft.com/office/powerpoint/2010/main" val="2236296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CABA-0657-4FC1-8CFD-29CD6CA58770}"/>
              </a:ext>
            </a:extLst>
          </p:cNvPr>
          <p:cNvSpPr>
            <a:spLocks noGrp="1"/>
          </p:cNvSpPr>
          <p:nvPr>
            <p:ph type="title"/>
          </p:nvPr>
        </p:nvSpPr>
        <p:spPr>
          <a:xfrm>
            <a:off x="1143001" y="2204936"/>
            <a:ext cx="9905998" cy="1905000"/>
          </a:xfrm>
        </p:spPr>
        <p:txBody>
          <a:bodyPr>
            <a:normAutofit/>
          </a:bodyPr>
          <a:lstStyle/>
          <a:p>
            <a:r>
              <a:rPr lang="en-US" sz="4400" dirty="0"/>
              <a:t>OUTLIERS &amp; SKEWNESS REMOVAL</a:t>
            </a:r>
            <a:endParaRPr lang="en-IN" sz="4400" dirty="0"/>
          </a:p>
        </p:txBody>
      </p:sp>
    </p:spTree>
    <p:extLst>
      <p:ext uri="{BB962C8B-B14F-4D97-AF65-F5344CB8AC3E}">
        <p14:creationId xmlns:p14="http://schemas.microsoft.com/office/powerpoint/2010/main" val="4093575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193F-001D-4943-B825-93D324335AAE}"/>
              </a:ext>
            </a:extLst>
          </p:cNvPr>
          <p:cNvSpPr>
            <a:spLocks noGrp="1"/>
          </p:cNvSpPr>
          <p:nvPr>
            <p:ph type="title"/>
          </p:nvPr>
        </p:nvSpPr>
        <p:spPr>
          <a:xfrm>
            <a:off x="485767" y="426547"/>
            <a:ext cx="4465611" cy="602541"/>
          </a:xfrm>
        </p:spPr>
        <p:txBody>
          <a:bodyPr>
            <a:noAutofit/>
          </a:bodyPr>
          <a:lstStyle/>
          <a:p>
            <a:r>
              <a:rPr lang="en-US" sz="2000" dirty="0"/>
              <a:t>OUTLIERS REMOVAL:</a:t>
            </a:r>
            <a:endParaRPr lang="en-IN" sz="2000" dirty="0"/>
          </a:p>
        </p:txBody>
      </p:sp>
      <p:sp>
        <p:nvSpPr>
          <p:cNvPr id="5" name="TextBox 4">
            <a:extLst>
              <a:ext uri="{FF2B5EF4-FFF2-40B4-BE49-F238E27FC236}">
                <a16:creationId xmlns:a16="http://schemas.microsoft.com/office/drawing/2014/main" id="{965B1126-E910-4063-8145-2FDBCE4A64C6}"/>
              </a:ext>
            </a:extLst>
          </p:cNvPr>
          <p:cNvSpPr txBox="1"/>
          <p:nvPr/>
        </p:nvSpPr>
        <p:spPr>
          <a:xfrm flipH="1">
            <a:off x="1462521" y="6156548"/>
            <a:ext cx="9266957" cy="375552"/>
          </a:xfrm>
          <a:prstGeom prst="rect">
            <a:avLst/>
          </a:prstGeom>
          <a:noFill/>
        </p:spPr>
        <p:txBody>
          <a:bodyPr wrap="square" rtlCol="0">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Removing outliers using zscore method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7" descr="Text&#10;&#10;Description automatically generated">
            <a:extLst>
              <a:ext uri="{FF2B5EF4-FFF2-40B4-BE49-F238E27FC236}">
                <a16:creationId xmlns:a16="http://schemas.microsoft.com/office/drawing/2014/main" id="{9DC9F034-CAA3-4306-8DA4-61A548BFD5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801" y="1447061"/>
            <a:ext cx="4887995" cy="4529350"/>
          </a:xfrm>
        </p:spPr>
      </p:pic>
    </p:spTree>
    <p:extLst>
      <p:ext uri="{BB962C8B-B14F-4D97-AF65-F5344CB8AC3E}">
        <p14:creationId xmlns:p14="http://schemas.microsoft.com/office/powerpoint/2010/main" val="198765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A7D94B-0387-488A-ADC6-A14C12E7E160}"/>
              </a:ext>
            </a:extLst>
          </p:cNvPr>
          <p:cNvSpPr txBox="1"/>
          <p:nvPr/>
        </p:nvSpPr>
        <p:spPr>
          <a:xfrm>
            <a:off x="6279362" y="2504873"/>
            <a:ext cx="5803192" cy="646331"/>
          </a:xfrm>
          <a:prstGeom prst="rect">
            <a:avLst/>
          </a:prstGeom>
          <a:noFill/>
        </p:spPr>
        <p:txBody>
          <a:bodyPr wrap="none" rtlCol="0">
            <a:spAutoFit/>
          </a:bodyPr>
          <a:lstStyle/>
          <a:p>
            <a:r>
              <a:rPr lang="en-US" dirty="0"/>
              <a:t>Removing skewness through power transformation</a:t>
            </a:r>
          </a:p>
          <a:p>
            <a:r>
              <a:rPr lang="en-US" dirty="0"/>
              <a:t>method</a:t>
            </a:r>
          </a:p>
        </p:txBody>
      </p:sp>
      <p:pic>
        <p:nvPicPr>
          <p:cNvPr id="10" name="Content Placeholder 9" descr="Graphical user interface, text&#10;&#10;Description automatically generated">
            <a:extLst>
              <a:ext uri="{FF2B5EF4-FFF2-40B4-BE49-F238E27FC236}">
                <a16:creationId xmlns:a16="http://schemas.microsoft.com/office/drawing/2014/main" id="{FC3F336E-897D-43BE-8612-8DE3470A37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577" y="749840"/>
            <a:ext cx="5725785" cy="5358319"/>
          </a:xfrm>
        </p:spPr>
      </p:pic>
    </p:spTree>
    <p:extLst>
      <p:ext uri="{BB962C8B-B14F-4D97-AF65-F5344CB8AC3E}">
        <p14:creationId xmlns:p14="http://schemas.microsoft.com/office/powerpoint/2010/main" val="3512636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98A1E-7A5C-407C-8C49-BCAA3E216299}"/>
              </a:ext>
            </a:extLst>
          </p:cNvPr>
          <p:cNvSpPr>
            <a:spLocks noGrp="1"/>
          </p:cNvSpPr>
          <p:nvPr>
            <p:ph type="title"/>
          </p:nvPr>
        </p:nvSpPr>
        <p:spPr>
          <a:xfrm>
            <a:off x="567481" y="2186291"/>
            <a:ext cx="9905998" cy="1335121"/>
          </a:xfrm>
        </p:spPr>
        <p:txBody>
          <a:bodyPr>
            <a:normAutofit/>
          </a:bodyPr>
          <a:lstStyle/>
          <a:p>
            <a:r>
              <a:rPr lang="en-US" sz="3600" dirty="0"/>
              <a:t>SCALING &amp; REMOVING MULTI-COLEANERITY</a:t>
            </a:r>
            <a:endParaRPr lang="en-IN" sz="3600" dirty="0"/>
          </a:p>
        </p:txBody>
      </p:sp>
    </p:spTree>
    <p:extLst>
      <p:ext uri="{BB962C8B-B14F-4D97-AF65-F5344CB8AC3E}">
        <p14:creationId xmlns:p14="http://schemas.microsoft.com/office/powerpoint/2010/main" val="4288127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C9194C90-ABBE-4787-A130-D1D35C471B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638" y="431581"/>
            <a:ext cx="6674825" cy="2161650"/>
          </a:xfrm>
        </p:spPr>
      </p:pic>
      <p:pic>
        <p:nvPicPr>
          <p:cNvPr id="7" name="Picture 6" descr="Graphical user interface&#10;&#10;Description automatically generated with low confidence">
            <a:extLst>
              <a:ext uri="{FF2B5EF4-FFF2-40B4-BE49-F238E27FC236}">
                <a16:creationId xmlns:a16="http://schemas.microsoft.com/office/drawing/2014/main" id="{7A1BA4F4-05AA-4C7E-888E-4528A37F5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038" y="431581"/>
            <a:ext cx="3700969" cy="5994837"/>
          </a:xfrm>
          <a:prstGeom prst="rect">
            <a:avLst/>
          </a:prstGeom>
        </p:spPr>
      </p:pic>
      <p:sp>
        <p:nvSpPr>
          <p:cNvPr id="8" name="TextBox 7">
            <a:extLst>
              <a:ext uri="{FF2B5EF4-FFF2-40B4-BE49-F238E27FC236}">
                <a16:creationId xmlns:a16="http://schemas.microsoft.com/office/drawing/2014/main" id="{377478BC-1F3A-4C45-A704-0367788B6C37}"/>
              </a:ext>
            </a:extLst>
          </p:cNvPr>
          <p:cNvSpPr txBox="1"/>
          <p:nvPr/>
        </p:nvSpPr>
        <p:spPr>
          <a:xfrm>
            <a:off x="477595" y="3244333"/>
            <a:ext cx="6896910" cy="369332"/>
          </a:xfrm>
          <a:prstGeom prst="rect">
            <a:avLst/>
          </a:prstGeom>
          <a:noFill/>
        </p:spPr>
        <p:txBody>
          <a:bodyPr wrap="square" rtlCol="0">
            <a:spAutoFit/>
          </a:bodyPr>
          <a:lstStyle/>
          <a:p>
            <a:r>
              <a:rPr lang="en-US" dirty="0"/>
              <a:t>Scaling the data with standard scaler</a:t>
            </a:r>
            <a:endParaRPr lang="en-IN" dirty="0"/>
          </a:p>
        </p:txBody>
      </p:sp>
      <p:sp>
        <p:nvSpPr>
          <p:cNvPr id="9" name="TextBox 8">
            <a:extLst>
              <a:ext uri="{FF2B5EF4-FFF2-40B4-BE49-F238E27FC236}">
                <a16:creationId xmlns:a16="http://schemas.microsoft.com/office/drawing/2014/main" id="{40B56B0A-B757-4875-A538-BF894D4721D2}"/>
              </a:ext>
            </a:extLst>
          </p:cNvPr>
          <p:cNvSpPr txBox="1"/>
          <p:nvPr/>
        </p:nvSpPr>
        <p:spPr>
          <a:xfrm>
            <a:off x="462469" y="5245520"/>
            <a:ext cx="5920210" cy="646331"/>
          </a:xfrm>
          <a:prstGeom prst="rect">
            <a:avLst/>
          </a:prstGeom>
          <a:noFill/>
        </p:spPr>
        <p:txBody>
          <a:bodyPr wrap="none" rtlCol="0">
            <a:spAutoFit/>
          </a:bodyPr>
          <a:lstStyle/>
          <a:p>
            <a:r>
              <a:rPr lang="en-US" dirty="0"/>
              <a:t>Using variance inflation factor we are removing the</a:t>
            </a:r>
          </a:p>
          <a:p>
            <a:r>
              <a:rPr lang="en-US" dirty="0"/>
              <a:t>multicollinearity</a:t>
            </a:r>
            <a:endParaRPr lang="en-IN" dirty="0"/>
          </a:p>
        </p:txBody>
      </p:sp>
      <p:sp>
        <p:nvSpPr>
          <p:cNvPr id="10" name="Arrow: Right 9">
            <a:extLst>
              <a:ext uri="{FF2B5EF4-FFF2-40B4-BE49-F238E27FC236}">
                <a16:creationId xmlns:a16="http://schemas.microsoft.com/office/drawing/2014/main" id="{D5E30424-CAB1-4984-986B-E90A50C4B597}"/>
              </a:ext>
            </a:extLst>
          </p:cNvPr>
          <p:cNvSpPr/>
          <p:nvPr/>
        </p:nvSpPr>
        <p:spPr>
          <a:xfrm>
            <a:off x="6581761" y="5384019"/>
            <a:ext cx="960490"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12" name="Arrow: Up 11">
            <a:extLst>
              <a:ext uri="{FF2B5EF4-FFF2-40B4-BE49-F238E27FC236}">
                <a16:creationId xmlns:a16="http://schemas.microsoft.com/office/drawing/2014/main" id="{D7244218-071B-4E13-A1F3-75DFBDF98EA4}"/>
              </a:ext>
            </a:extLst>
          </p:cNvPr>
          <p:cNvSpPr/>
          <p:nvPr/>
        </p:nvSpPr>
        <p:spPr>
          <a:xfrm>
            <a:off x="4075889" y="2704289"/>
            <a:ext cx="262647" cy="466928"/>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95795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0B80-0E35-43E6-AD9B-3E9A29E1079D}"/>
              </a:ext>
            </a:extLst>
          </p:cNvPr>
          <p:cNvSpPr>
            <a:spLocks noGrp="1"/>
          </p:cNvSpPr>
          <p:nvPr>
            <p:ph type="title"/>
          </p:nvPr>
        </p:nvSpPr>
        <p:spPr>
          <a:xfrm>
            <a:off x="129736" y="114300"/>
            <a:ext cx="9905998" cy="1150296"/>
          </a:xfrm>
        </p:spPr>
        <p:txBody>
          <a:bodyPr>
            <a:normAutofit/>
          </a:bodyPr>
          <a:lstStyle/>
          <a:p>
            <a:r>
              <a:rPr lang="en-US" sz="4000" dirty="0"/>
              <a:t>Principle component analysis</a:t>
            </a:r>
            <a:endParaRPr lang="en-IN" sz="4000" dirty="0"/>
          </a:p>
        </p:txBody>
      </p:sp>
      <p:pic>
        <p:nvPicPr>
          <p:cNvPr id="5" name="Content Placeholder 4" descr="A picture containing graphical user interface&#10;&#10;Description automatically generated">
            <a:extLst>
              <a:ext uri="{FF2B5EF4-FFF2-40B4-BE49-F238E27FC236}">
                <a16:creationId xmlns:a16="http://schemas.microsoft.com/office/drawing/2014/main" id="{5F93B675-E121-49D4-88D2-5D9BBE8EB0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963" y="1149484"/>
            <a:ext cx="5562037" cy="5245339"/>
          </a:xfrm>
        </p:spPr>
      </p:pic>
      <p:sp>
        <p:nvSpPr>
          <p:cNvPr id="6" name="TextBox 5">
            <a:extLst>
              <a:ext uri="{FF2B5EF4-FFF2-40B4-BE49-F238E27FC236}">
                <a16:creationId xmlns:a16="http://schemas.microsoft.com/office/drawing/2014/main" id="{08DF27E1-94E7-4142-9433-D7660B879C8C}"/>
              </a:ext>
            </a:extLst>
          </p:cNvPr>
          <p:cNvSpPr txBox="1"/>
          <p:nvPr/>
        </p:nvSpPr>
        <p:spPr>
          <a:xfrm>
            <a:off x="6241915" y="3521412"/>
            <a:ext cx="5729592" cy="1200329"/>
          </a:xfrm>
          <a:prstGeom prst="rect">
            <a:avLst/>
          </a:prstGeom>
          <a:noFill/>
        </p:spPr>
        <p:txBody>
          <a:bodyPr wrap="square" rtlCol="0">
            <a:spAutoFit/>
          </a:bodyPr>
          <a:lstStyle/>
          <a:p>
            <a:r>
              <a:rPr lang="en-US" dirty="0"/>
              <a:t>Creating the instance of PCA &amp; plotting the curve for that</a:t>
            </a:r>
          </a:p>
          <a:p>
            <a:r>
              <a:rPr lang="en-US" dirty="0"/>
              <a:t>70 components explain around 95% variance in Data</a:t>
            </a:r>
            <a:endParaRPr lang="en-IN" dirty="0"/>
          </a:p>
        </p:txBody>
      </p:sp>
    </p:spTree>
    <p:extLst>
      <p:ext uri="{BB962C8B-B14F-4D97-AF65-F5344CB8AC3E}">
        <p14:creationId xmlns:p14="http://schemas.microsoft.com/office/powerpoint/2010/main" val="3174753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A6A68A2-FFD3-49F0-9F00-1C13A5E057EF}"/>
              </a:ext>
            </a:extLst>
          </p:cNvPr>
          <p:cNvSpPr>
            <a:spLocks noGrp="1"/>
          </p:cNvSpPr>
          <p:nvPr>
            <p:ph type="title"/>
          </p:nvPr>
        </p:nvSpPr>
        <p:spPr>
          <a:xfrm>
            <a:off x="489661" y="512323"/>
            <a:ext cx="9905998" cy="1151107"/>
          </a:xfrm>
        </p:spPr>
        <p:txBody>
          <a:bodyPr>
            <a:normAutofit/>
          </a:bodyPr>
          <a:lstStyle/>
          <a:p>
            <a:r>
              <a:rPr lang="en-IN" sz="4800" dirty="0">
                <a:effectLst/>
                <a:latin typeface="Calibri" panose="020F0502020204030204" pitchFamily="34" charset="0"/>
                <a:ea typeface="Calibri" panose="020F0502020204030204" pitchFamily="34" charset="0"/>
                <a:cs typeface="Times New Roman" panose="02020603050405020304" pitchFamily="18" charset="0"/>
              </a:rPr>
              <a:t>FINDING BEST RANDOM STATE:</a:t>
            </a:r>
            <a:endParaRPr lang="en-IN" sz="4800" dirty="0"/>
          </a:p>
        </p:txBody>
      </p:sp>
      <p:sp>
        <p:nvSpPr>
          <p:cNvPr id="4" name="TextBox 3">
            <a:extLst>
              <a:ext uri="{FF2B5EF4-FFF2-40B4-BE49-F238E27FC236}">
                <a16:creationId xmlns:a16="http://schemas.microsoft.com/office/drawing/2014/main" id="{6D98A096-2610-4033-94BD-49250BC602EC}"/>
              </a:ext>
            </a:extLst>
          </p:cNvPr>
          <p:cNvSpPr txBox="1"/>
          <p:nvPr/>
        </p:nvSpPr>
        <p:spPr>
          <a:xfrm>
            <a:off x="648034" y="5564220"/>
            <a:ext cx="10895932" cy="646331"/>
          </a:xfrm>
          <a:prstGeom prst="rect">
            <a:avLst/>
          </a:prstGeom>
          <a:noFill/>
        </p:spPr>
        <p:txBody>
          <a:bodyPr wrap="none" rtlCol="0">
            <a:spAutoFit/>
          </a:bodyPr>
          <a:lstStyle/>
          <a:p>
            <a:r>
              <a:rPr lang="en-US" dirty="0"/>
              <a:t>Sending the 25% of the data for testing &amp; using for loop determining the best possible accuracy </a:t>
            </a:r>
          </a:p>
          <a:p>
            <a:r>
              <a:rPr lang="en-US" dirty="0"/>
              <a:t>at the best possible random state</a:t>
            </a:r>
            <a:endParaRPr lang="en-IN" dirty="0"/>
          </a:p>
        </p:txBody>
      </p:sp>
      <p:pic>
        <p:nvPicPr>
          <p:cNvPr id="5" name="Picture 4" descr="Graphical user interface, text, application, email&#10;&#10;Description automatically generated">
            <a:extLst>
              <a:ext uri="{FF2B5EF4-FFF2-40B4-BE49-F238E27FC236}">
                <a16:creationId xmlns:a16="http://schemas.microsoft.com/office/drawing/2014/main" id="{78EED563-5AD0-48DE-BEE9-27D1C4AA1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34" y="1863090"/>
            <a:ext cx="8008620" cy="3131820"/>
          </a:xfrm>
          <a:prstGeom prst="rect">
            <a:avLst/>
          </a:prstGeom>
        </p:spPr>
      </p:pic>
    </p:spTree>
    <p:extLst>
      <p:ext uri="{BB962C8B-B14F-4D97-AF65-F5344CB8AC3E}">
        <p14:creationId xmlns:p14="http://schemas.microsoft.com/office/powerpoint/2010/main" val="3040628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D3C6-BC71-4F13-BF1A-AAFF24DC9E5E}"/>
              </a:ext>
            </a:extLst>
          </p:cNvPr>
          <p:cNvSpPr>
            <a:spLocks noGrp="1"/>
          </p:cNvSpPr>
          <p:nvPr>
            <p:ph type="title"/>
          </p:nvPr>
        </p:nvSpPr>
        <p:spPr>
          <a:xfrm>
            <a:off x="349928" y="994896"/>
            <a:ext cx="10515600" cy="478254"/>
          </a:xfrm>
        </p:spPr>
        <p:txBody>
          <a:bodyPr>
            <a:normAutofit fontScale="90000"/>
          </a:bodyPr>
          <a:lstStyle/>
          <a:p>
            <a:r>
              <a:rPr lang="en-IN" sz="2800" dirty="0">
                <a:effectLst/>
                <a:latin typeface="Calibri" panose="020F0502020204030204" pitchFamily="34" charset="0"/>
                <a:ea typeface="Calibri" panose="020F0502020204030204" pitchFamily="34" charset="0"/>
                <a:cs typeface="Times New Roman" panose="02020603050405020304" pitchFamily="18" charset="0"/>
              </a:rPr>
              <a:t>MODEL/S DEVELOPMENT AND EVALUATION:</a:t>
            </a:r>
            <a:endParaRPr lang="en-IN" sz="4800" dirty="0"/>
          </a:p>
        </p:txBody>
      </p:sp>
      <p:pic>
        <p:nvPicPr>
          <p:cNvPr id="4" name="Picture 3">
            <a:extLst>
              <a:ext uri="{FF2B5EF4-FFF2-40B4-BE49-F238E27FC236}">
                <a16:creationId xmlns:a16="http://schemas.microsoft.com/office/drawing/2014/main" id="{4A92F0C7-0A50-4B0A-9165-0C3015821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28" y="2009115"/>
            <a:ext cx="8267700" cy="883920"/>
          </a:xfrm>
          <a:prstGeom prst="rect">
            <a:avLst/>
          </a:prstGeom>
        </p:spPr>
      </p:pic>
      <p:pic>
        <p:nvPicPr>
          <p:cNvPr id="6" name="Picture 5" descr="Text, letter&#10;&#10;Description automatically generated">
            <a:extLst>
              <a:ext uri="{FF2B5EF4-FFF2-40B4-BE49-F238E27FC236}">
                <a16:creationId xmlns:a16="http://schemas.microsoft.com/office/drawing/2014/main" id="{F26BC5F2-0731-43A9-96CB-60C66357A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28" y="3429000"/>
            <a:ext cx="8385510" cy="2643708"/>
          </a:xfrm>
          <a:prstGeom prst="rect">
            <a:avLst/>
          </a:prstGeom>
        </p:spPr>
      </p:pic>
    </p:spTree>
    <p:extLst>
      <p:ext uri="{BB962C8B-B14F-4D97-AF65-F5344CB8AC3E}">
        <p14:creationId xmlns:p14="http://schemas.microsoft.com/office/powerpoint/2010/main" val="1163574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C63C6-58F1-4BE0-BFA2-3F10B9D89EB0}"/>
              </a:ext>
            </a:extLst>
          </p:cNvPr>
          <p:cNvSpPr>
            <a:spLocks noGrp="1"/>
          </p:cNvSpPr>
          <p:nvPr>
            <p:ph type="title"/>
          </p:nvPr>
        </p:nvSpPr>
        <p:spPr>
          <a:xfrm>
            <a:off x="90826" y="112932"/>
            <a:ext cx="9905998" cy="1066800"/>
          </a:xfrm>
        </p:spPr>
        <p:txBody>
          <a:bodyPr/>
          <a:lstStyle/>
          <a:p>
            <a:r>
              <a:rPr lang="en-US" dirty="0"/>
              <a:t>MODEL SELECTION</a:t>
            </a:r>
            <a:endParaRPr lang="en-IN" dirty="0"/>
          </a:p>
        </p:txBody>
      </p:sp>
      <p:sp>
        <p:nvSpPr>
          <p:cNvPr id="6" name="TextBox 5">
            <a:extLst>
              <a:ext uri="{FF2B5EF4-FFF2-40B4-BE49-F238E27FC236}">
                <a16:creationId xmlns:a16="http://schemas.microsoft.com/office/drawing/2014/main" id="{EF4FC473-02B1-453D-8E00-C057E79F1133}"/>
              </a:ext>
            </a:extLst>
          </p:cNvPr>
          <p:cNvSpPr txBox="1"/>
          <p:nvPr/>
        </p:nvSpPr>
        <p:spPr>
          <a:xfrm>
            <a:off x="5256431" y="2588767"/>
            <a:ext cx="6641562" cy="646331"/>
          </a:xfrm>
          <a:prstGeom prst="rect">
            <a:avLst/>
          </a:prstGeom>
          <a:noFill/>
        </p:spPr>
        <p:txBody>
          <a:bodyPr wrap="none" rtlCol="0">
            <a:spAutoFit/>
          </a:bodyPr>
          <a:lstStyle/>
          <a:p>
            <a:r>
              <a:rPr lang="en-US" dirty="0"/>
              <a:t>Here in the table, we can see that Ridge model is giving</a:t>
            </a:r>
          </a:p>
          <a:p>
            <a:r>
              <a:rPr lang="en-US" dirty="0"/>
              <a:t>Highest R2 score among all the different present models </a:t>
            </a:r>
            <a:endParaRPr lang="en-IN" dirty="0"/>
          </a:p>
        </p:txBody>
      </p:sp>
      <p:sp>
        <p:nvSpPr>
          <p:cNvPr id="7" name="TextBox 6">
            <a:extLst>
              <a:ext uri="{FF2B5EF4-FFF2-40B4-BE49-F238E27FC236}">
                <a16:creationId xmlns:a16="http://schemas.microsoft.com/office/drawing/2014/main" id="{4800E956-53C1-4C63-AA22-0F57AF592E5B}"/>
              </a:ext>
            </a:extLst>
          </p:cNvPr>
          <p:cNvSpPr txBox="1"/>
          <p:nvPr/>
        </p:nvSpPr>
        <p:spPr>
          <a:xfrm>
            <a:off x="5256431" y="3665552"/>
            <a:ext cx="7108036" cy="1754326"/>
          </a:xfrm>
          <a:prstGeom prst="rect">
            <a:avLst/>
          </a:prstGeom>
          <a:noFill/>
        </p:spPr>
        <p:txBody>
          <a:bodyPr wrap="none" rtlCol="0">
            <a:spAutoFit/>
          </a:bodyPr>
          <a:lstStyle/>
          <a:p>
            <a:r>
              <a:rPr lang="en-US" dirty="0"/>
              <a:t>So, we select the Ridge best for our model</a:t>
            </a:r>
          </a:p>
          <a:p>
            <a:endParaRPr lang="en-US" dirty="0"/>
          </a:p>
          <a:p>
            <a:endParaRPr lang="en-US" dirty="0"/>
          </a:p>
          <a:p>
            <a:r>
              <a:rPr lang="en-IN" dirty="0"/>
              <a:t>But before proceeding further we will cross validate</a:t>
            </a:r>
          </a:p>
          <a:p>
            <a:r>
              <a:rPr lang="en-IN" dirty="0"/>
              <a:t>Each of the models so that we can finally select which model </a:t>
            </a:r>
          </a:p>
          <a:p>
            <a:r>
              <a:rPr lang="en-IN" dirty="0"/>
              <a:t>Will be the best for our dataset</a:t>
            </a:r>
          </a:p>
        </p:txBody>
      </p:sp>
      <p:pic>
        <p:nvPicPr>
          <p:cNvPr id="9" name="Content Placeholder 8" descr="Text&#10;&#10;Description automatically generated">
            <a:extLst>
              <a:ext uri="{FF2B5EF4-FFF2-40B4-BE49-F238E27FC236}">
                <a16:creationId xmlns:a16="http://schemas.microsoft.com/office/drawing/2014/main" id="{D41872E4-03E9-457C-AFC9-5A47C99CED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076" y="1353765"/>
            <a:ext cx="4127423" cy="4929978"/>
          </a:xfrm>
        </p:spPr>
      </p:pic>
    </p:spTree>
    <p:extLst>
      <p:ext uri="{BB962C8B-B14F-4D97-AF65-F5344CB8AC3E}">
        <p14:creationId xmlns:p14="http://schemas.microsoft.com/office/powerpoint/2010/main" val="3543676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5F081-E008-434F-AF10-4F7FBA49573B}"/>
              </a:ext>
            </a:extLst>
          </p:cNvPr>
          <p:cNvSpPr>
            <a:spLocks noGrp="1"/>
          </p:cNvSpPr>
          <p:nvPr>
            <p:ph type="title"/>
          </p:nvPr>
        </p:nvSpPr>
        <p:spPr>
          <a:xfrm>
            <a:off x="178374" y="309431"/>
            <a:ext cx="9905998" cy="800447"/>
          </a:xfrm>
        </p:spPr>
        <p:txBody>
          <a:bodyPr/>
          <a:lstStyle/>
          <a:p>
            <a:r>
              <a:rPr lang="en-US" dirty="0"/>
              <a:t>CROSS VALIDATION</a:t>
            </a:r>
            <a:endParaRPr lang="en-IN" dirty="0"/>
          </a:p>
        </p:txBody>
      </p:sp>
      <p:sp>
        <p:nvSpPr>
          <p:cNvPr id="6" name="TextBox 5">
            <a:extLst>
              <a:ext uri="{FF2B5EF4-FFF2-40B4-BE49-F238E27FC236}">
                <a16:creationId xmlns:a16="http://schemas.microsoft.com/office/drawing/2014/main" id="{35388DB3-B1B2-4CAD-9261-6A975935363A}"/>
              </a:ext>
            </a:extLst>
          </p:cNvPr>
          <p:cNvSpPr txBox="1"/>
          <p:nvPr/>
        </p:nvSpPr>
        <p:spPr>
          <a:xfrm>
            <a:off x="680321" y="5225015"/>
            <a:ext cx="10790133" cy="923330"/>
          </a:xfrm>
          <a:prstGeom prst="rect">
            <a:avLst/>
          </a:prstGeom>
          <a:noFill/>
        </p:spPr>
        <p:txBody>
          <a:bodyPr wrap="none" rtlCol="0">
            <a:spAutoFit/>
          </a:bodyPr>
          <a:lstStyle/>
          <a:p>
            <a:r>
              <a:rPr lang="en-US" dirty="0"/>
              <a:t>After determining the cross-validation scores of the models we will keep the Ridge as our model</a:t>
            </a:r>
          </a:p>
          <a:p>
            <a:endParaRPr lang="en-US" dirty="0"/>
          </a:p>
          <a:p>
            <a:r>
              <a:rPr lang="en-US" dirty="0"/>
              <a:t>Because the Ridge model shows the least difference in all the models </a:t>
            </a:r>
            <a:endParaRPr lang="en-IN" dirty="0"/>
          </a:p>
        </p:txBody>
      </p:sp>
      <p:pic>
        <p:nvPicPr>
          <p:cNvPr id="8" name="Content Placeholder 7" descr="Text&#10;&#10;Description automatically generated">
            <a:extLst>
              <a:ext uri="{FF2B5EF4-FFF2-40B4-BE49-F238E27FC236}">
                <a16:creationId xmlns:a16="http://schemas.microsoft.com/office/drawing/2014/main" id="{07F88CE1-D135-45E7-8C86-24D4A7ADE9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547" y="1225360"/>
            <a:ext cx="6362179" cy="3644159"/>
          </a:xfrm>
        </p:spPr>
      </p:pic>
    </p:spTree>
    <p:extLst>
      <p:ext uri="{BB962C8B-B14F-4D97-AF65-F5344CB8AC3E}">
        <p14:creationId xmlns:p14="http://schemas.microsoft.com/office/powerpoint/2010/main" val="2887211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8EA4-D780-4557-ACCD-CF6804779593}"/>
              </a:ext>
            </a:extLst>
          </p:cNvPr>
          <p:cNvSpPr>
            <a:spLocks noGrp="1"/>
          </p:cNvSpPr>
          <p:nvPr>
            <p:ph type="title"/>
          </p:nvPr>
        </p:nvSpPr>
        <p:spPr>
          <a:xfrm>
            <a:off x="838200" y="800131"/>
            <a:ext cx="10515600" cy="451621"/>
          </a:xfrm>
        </p:spPr>
        <p:txBody>
          <a:bodyPr>
            <a:normAutofit/>
          </a:bodyPr>
          <a:lstStyle/>
          <a:p>
            <a:r>
              <a:rPr lang="en-IN" sz="1800" dirty="0">
                <a:effectLst/>
                <a:latin typeface="Helvetica" panose="020B0604020202020204" pitchFamily="34" charset="0"/>
                <a:ea typeface="Calibri" panose="020F0502020204030204" pitchFamily="34" charset="0"/>
              </a:rPr>
              <a:t>IMPORTING REQUIRED LIBRARIES AND DATABASE:</a:t>
            </a:r>
            <a:endParaRPr lang="en-IN" dirty="0"/>
          </a:p>
        </p:txBody>
      </p:sp>
      <p:pic>
        <p:nvPicPr>
          <p:cNvPr id="7" name="Content Placeholder 6" descr="A picture containing graphical user interface&#10;&#10;Description automatically generated">
            <a:extLst>
              <a:ext uri="{FF2B5EF4-FFF2-40B4-BE49-F238E27FC236}">
                <a16:creationId xmlns:a16="http://schemas.microsoft.com/office/drawing/2014/main" id="{B88CC318-6693-4BF0-8BF0-E53F09A294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637691"/>
            <a:ext cx="10711952" cy="2165127"/>
          </a:xfrm>
        </p:spPr>
      </p:pic>
    </p:spTree>
    <p:extLst>
      <p:ext uri="{BB962C8B-B14F-4D97-AF65-F5344CB8AC3E}">
        <p14:creationId xmlns:p14="http://schemas.microsoft.com/office/powerpoint/2010/main" val="2218294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1717-8D10-42CB-9D15-40B49761F9F5}"/>
              </a:ext>
            </a:extLst>
          </p:cNvPr>
          <p:cNvSpPr>
            <a:spLocks noGrp="1"/>
          </p:cNvSpPr>
          <p:nvPr>
            <p:ph type="title"/>
          </p:nvPr>
        </p:nvSpPr>
        <p:spPr>
          <a:xfrm>
            <a:off x="174483" y="287769"/>
            <a:ext cx="8447844" cy="531520"/>
          </a:xfrm>
        </p:spPr>
        <p:txBody>
          <a:bodyPr>
            <a:normAutofit fontScale="90000"/>
          </a:bodyPr>
          <a:lstStyle/>
          <a:p>
            <a:r>
              <a:rPr lang="en-IN" b="1" dirty="0">
                <a:effectLst/>
                <a:latin typeface="Arial" panose="020B0604020202020204" pitchFamily="34" charset="0"/>
                <a:ea typeface="Calibri" panose="020F0502020204030204" pitchFamily="34" charset="0"/>
                <a:cs typeface="Times New Roman" panose="02020603050405020304" pitchFamily="18" charset="0"/>
              </a:rPr>
              <a:t>HYPER PARAMETER TUNNING:</a:t>
            </a:r>
            <a:endParaRPr lang="en-IN" sz="6000" dirty="0"/>
          </a:p>
        </p:txBody>
      </p:sp>
      <p:sp>
        <p:nvSpPr>
          <p:cNvPr id="14" name="TextBox 13">
            <a:extLst>
              <a:ext uri="{FF2B5EF4-FFF2-40B4-BE49-F238E27FC236}">
                <a16:creationId xmlns:a16="http://schemas.microsoft.com/office/drawing/2014/main" id="{9C558FF4-EBD1-449B-985E-C0D14F9370BB}"/>
              </a:ext>
            </a:extLst>
          </p:cNvPr>
          <p:cNvSpPr txBox="1"/>
          <p:nvPr/>
        </p:nvSpPr>
        <p:spPr>
          <a:xfrm>
            <a:off x="13309" y="3059668"/>
            <a:ext cx="6082691" cy="369332"/>
          </a:xfrm>
          <a:prstGeom prst="rect">
            <a:avLst/>
          </a:prstGeom>
          <a:noFill/>
        </p:spPr>
        <p:txBody>
          <a:bodyPr wrap="none" rtlCol="0">
            <a:spAutoFit/>
          </a:bodyPr>
          <a:lstStyle/>
          <a:p>
            <a:r>
              <a:rPr lang="en-US" dirty="0"/>
              <a:t>Tunning our model to get the best accuracy of the model</a:t>
            </a:r>
          </a:p>
        </p:txBody>
      </p:sp>
      <p:pic>
        <p:nvPicPr>
          <p:cNvPr id="4" name="Picture 3" descr="Graphical user interface, text, email&#10;&#10;Description automatically generated">
            <a:extLst>
              <a:ext uri="{FF2B5EF4-FFF2-40B4-BE49-F238E27FC236}">
                <a16:creationId xmlns:a16="http://schemas.microsoft.com/office/drawing/2014/main" id="{85AD818B-1A9B-4D63-9483-604F5EC67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4478" y="1137491"/>
            <a:ext cx="5121254" cy="5321681"/>
          </a:xfrm>
          <a:prstGeom prst="rect">
            <a:avLst/>
          </a:prstGeom>
        </p:spPr>
      </p:pic>
    </p:spTree>
    <p:extLst>
      <p:ext uri="{BB962C8B-B14F-4D97-AF65-F5344CB8AC3E}">
        <p14:creationId xmlns:p14="http://schemas.microsoft.com/office/powerpoint/2010/main" val="106809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BCD8-59B2-4ECF-A5BF-80DB83C6E6B0}"/>
              </a:ext>
            </a:extLst>
          </p:cNvPr>
          <p:cNvSpPr>
            <a:spLocks noGrp="1"/>
          </p:cNvSpPr>
          <p:nvPr>
            <p:ph type="title"/>
          </p:nvPr>
        </p:nvSpPr>
        <p:spPr>
          <a:xfrm>
            <a:off x="944730" y="779804"/>
            <a:ext cx="8146003" cy="922136"/>
          </a:xfrm>
        </p:spPr>
        <p:txBody>
          <a:bodyPr>
            <a:normAutofit/>
          </a:bodyPr>
          <a:lstStyle/>
          <a:p>
            <a:r>
              <a:rPr lang="en-IN" cap="none" dirty="0">
                <a:effectLst/>
                <a:latin typeface="Arial" panose="020B0604020202020204" pitchFamily="34" charset="0"/>
                <a:ea typeface="Calibri" panose="020F0502020204030204" pitchFamily="34" charset="0"/>
                <a:cs typeface="Times New Roman" panose="02020603050405020304" pitchFamily="18" charset="0"/>
              </a:rPr>
              <a:t>SAVING THE MODEL:</a:t>
            </a:r>
            <a:endParaRPr lang="en-IN" sz="4400" dirty="0"/>
          </a:p>
        </p:txBody>
      </p:sp>
      <p:sp>
        <p:nvSpPr>
          <p:cNvPr id="8" name="TextBox 7">
            <a:extLst>
              <a:ext uri="{FF2B5EF4-FFF2-40B4-BE49-F238E27FC236}">
                <a16:creationId xmlns:a16="http://schemas.microsoft.com/office/drawing/2014/main" id="{A9ED0B08-DE12-4514-B3CA-AD9195F702BB}"/>
              </a:ext>
            </a:extLst>
          </p:cNvPr>
          <p:cNvSpPr txBox="1"/>
          <p:nvPr/>
        </p:nvSpPr>
        <p:spPr>
          <a:xfrm>
            <a:off x="805913" y="4442157"/>
            <a:ext cx="10437473" cy="1200329"/>
          </a:xfrm>
          <a:prstGeom prst="rect">
            <a:avLst/>
          </a:prstGeom>
          <a:noFill/>
        </p:spPr>
        <p:txBody>
          <a:bodyPr wrap="none" rtlCol="0">
            <a:spAutoFit/>
          </a:bodyPr>
          <a:lstStyle/>
          <a:p>
            <a:r>
              <a:rPr lang="en-US" dirty="0"/>
              <a:t>Saving the model with the help of pickle library</a:t>
            </a:r>
          </a:p>
          <a:p>
            <a:endParaRPr lang="en-US" dirty="0"/>
          </a:p>
          <a:p>
            <a:r>
              <a:rPr lang="en-US" dirty="0"/>
              <a:t>Now we will use the saved model after the preprocessing of test data &amp; then we will do the </a:t>
            </a:r>
          </a:p>
          <a:p>
            <a:r>
              <a:rPr lang="en-US" dirty="0"/>
              <a:t>Analysis on test dataset </a:t>
            </a:r>
            <a:endParaRPr lang="en-IN" dirty="0"/>
          </a:p>
        </p:txBody>
      </p:sp>
      <p:pic>
        <p:nvPicPr>
          <p:cNvPr id="6" name="Content Placeholder 5" descr="A picture containing graphical user interface&#10;&#10;Description automatically generated">
            <a:extLst>
              <a:ext uri="{FF2B5EF4-FFF2-40B4-BE49-F238E27FC236}">
                <a16:creationId xmlns:a16="http://schemas.microsoft.com/office/drawing/2014/main" id="{01E61C1F-B75A-4FB0-BFC0-DE44E6D337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730" y="1987509"/>
            <a:ext cx="10665967" cy="2024122"/>
          </a:xfrm>
        </p:spPr>
      </p:pic>
    </p:spTree>
    <p:extLst>
      <p:ext uri="{BB962C8B-B14F-4D97-AF65-F5344CB8AC3E}">
        <p14:creationId xmlns:p14="http://schemas.microsoft.com/office/powerpoint/2010/main" val="428024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1F5E-ECEA-41E9-A856-F4B7AD78E3B9}"/>
              </a:ext>
            </a:extLst>
          </p:cNvPr>
          <p:cNvSpPr>
            <a:spLocks noGrp="1"/>
          </p:cNvSpPr>
          <p:nvPr>
            <p:ph type="title"/>
          </p:nvPr>
        </p:nvSpPr>
        <p:spPr>
          <a:xfrm>
            <a:off x="227013" y="288587"/>
            <a:ext cx="9905998" cy="778213"/>
          </a:xfrm>
        </p:spPr>
        <p:txBody>
          <a:bodyPr/>
          <a:lstStyle/>
          <a:p>
            <a:r>
              <a:rPr lang="en-US" dirty="0"/>
              <a:t>PREPROCESSING ON TEST DATA</a:t>
            </a:r>
            <a:endParaRPr lang="en-IN" dirty="0"/>
          </a:p>
        </p:txBody>
      </p:sp>
      <p:pic>
        <p:nvPicPr>
          <p:cNvPr id="5" name="Content Placeholder 4" descr="Table&#10;&#10;Description automatically generated">
            <a:extLst>
              <a:ext uri="{FF2B5EF4-FFF2-40B4-BE49-F238E27FC236}">
                <a16:creationId xmlns:a16="http://schemas.microsoft.com/office/drawing/2014/main" id="{C4674BFE-6E12-40CB-B63F-796E06AFB9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194" y="1314855"/>
            <a:ext cx="8320641" cy="3441970"/>
          </a:xfrm>
        </p:spPr>
      </p:pic>
      <p:sp>
        <p:nvSpPr>
          <p:cNvPr id="6" name="TextBox 5">
            <a:extLst>
              <a:ext uri="{FF2B5EF4-FFF2-40B4-BE49-F238E27FC236}">
                <a16:creationId xmlns:a16="http://schemas.microsoft.com/office/drawing/2014/main" id="{BE955387-6964-4CFB-A8E9-A25C127ADFCF}"/>
              </a:ext>
            </a:extLst>
          </p:cNvPr>
          <p:cNvSpPr txBox="1"/>
          <p:nvPr/>
        </p:nvSpPr>
        <p:spPr>
          <a:xfrm>
            <a:off x="1449421" y="5183993"/>
            <a:ext cx="6692858" cy="369332"/>
          </a:xfrm>
          <a:prstGeom prst="rect">
            <a:avLst/>
          </a:prstGeom>
          <a:noFill/>
        </p:spPr>
        <p:txBody>
          <a:bodyPr wrap="none" rtlCol="0">
            <a:spAutoFit/>
          </a:bodyPr>
          <a:lstStyle/>
          <a:p>
            <a:r>
              <a:rPr lang="en-US" dirty="0"/>
              <a:t>It stats that there 292 rows &amp; 80 columns in our test dataset</a:t>
            </a:r>
            <a:endParaRPr lang="en-IN" dirty="0"/>
          </a:p>
        </p:txBody>
      </p:sp>
    </p:spTree>
    <p:extLst>
      <p:ext uri="{BB962C8B-B14F-4D97-AF65-F5344CB8AC3E}">
        <p14:creationId xmlns:p14="http://schemas.microsoft.com/office/powerpoint/2010/main" val="2570298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9F524D4E-F905-41F3-B650-5969B83D2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837" y="585281"/>
            <a:ext cx="5981584" cy="5338864"/>
          </a:xfrm>
        </p:spPr>
      </p:pic>
      <p:sp>
        <p:nvSpPr>
          <p:cNvPr id="6" name="TextBox 5">
            <a:extLst>
              <a:ext uri="{FF2B5EF4-FFF2-40B4-BE49-F238E27FC236}">
                <a16:creationId xmlns:a16="http://schemas.microsoft.com/office/drawing/2014/main" id="{DF664AD0-A62B-4F57-8191-2369E52784E1}"/>
              </a:ext>
            </a:extLst>
          </p:cNvPr>
          <p:cNvSpPr txBox="1"/>
          <p:nvPr/>
        </p:nvSpPr>
        <p:spPr>
          <a:xfrm>
            <a:off x="6838545" y="2549683"/>
            <a:ext cx="4985660" cy="1200329"/>
          </a:xfrm>
          <a:prstGeom prst="rect">
            <a:avLst/>
          </a:prstGeom>
          <a:noFill/>
        </p:spPr>
        <p:txBody>
          <a:bodyPr wrap="none" rtlCol="0">
            <a:spAutoFit/>
          </a:bodyPr>
          <a:lstStyle/>
          <a:p>
            <a:r>
              <a:rPr lang="en-US" dirty="0"/>
              <a:t>Printing all the datatypes of the columns &amp; </a:t>
            </a:r>
          </a:p>
          <a:p>
            <a:r>
              <a:rPr lang="en-US" dirty="0"/>
              <a:t>Also, the values counts so that we can </a:t>
            </a:r>
          </a:p>
          <a:p>
            <a:r>
              <a:rPr lang="en-US" dirty="0"/>
              <a:t>Determine that which column belongs to </a:t>
            </a:r>
          </a:p>
          <a:p>
            <a:r>
              <a:rPr lang="en-US" dirty="0"/>
              <a:t>The datatypes</a:t>
            </a:r>
            <a:endParaRPr lang="en-IN" dirty="0"/>
          </a:p>
        </p:txBody>
      </p:sp>
    </p:spTree>
    <p:extLst>
      <p:ext uri="{BB962C8B-B14F-4D97-AF65-F5344CB8AC3E}">
        <p14:creationId xmlns:p14="http://schemas.microsoft.com/office/powerpoint/2010/main" val="3407122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26C6-38B8-4062-8E73-8526340AD358}"/>
              </a:ext>
            </a:extLst>
          </p:cNvPr>
          <p:cNvSpPr>
            <a:spLocks noGrp="1"/>
          </p:cNvSpPr>
          <p:nvPr>
            <p:ph type="title"/>
          </p:nvPr>
        </p:nvSpPr>
        <p:spPr>
          <a:xfrm>
            <a:off x="304835" y="405319"/>
            <a:ext cx="9905998" cy="752272"/>
          </a:xfrm>
        </p:spPr>
        <p:txBody>
          <a:bodyPr/>
          <a:lstStyle/>
          <a:p>
            <a:r>
              <a:rPr lang="en-US" dirty="0"/>
              <a:t>TREATING THE NULL VALUES FOR TEST DATASET</a:t>
            </a:r>
            <a:endParaRPr lang="en-IN" dirty="0"/>
          </a:p>
        </p:txBody>
      </p:sp>
      <p:pic>
        <p:nvPicPr>
          <p:cNvPr id="5" name="Content Placeholder 4" descr="Graphical user interface&#10;&#10;Description automatically generated">
            <a:extLst>
              <a:ext uri="{FF2B5EF4-FFF2-40B4-BE49-F238E27FC236}">
                <a16:creationId xmlns:a16="http://schemas.microsoft.com/office/drawing/2014/main" id="{2EB14240-44BD-4A47-B246-7FEEA24699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1366" y="1431587"/>
            <a:ext cx="8029267" cy="4463375"/>
          </a:xfrm>
        </p:spPr>
      </p:pic>
    </p:spTree>
    <p:extLst>
      <p:ext uri="{BB962C8B-B14F-4D97-AF65-F5344CB8AC3E}">
        <p14:creationId xmlns:p14="http://schemas.microsoft.com/office/powerpoint/2010/main" val="3601445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558B886E-69BA-4354-A948-C46003A954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7538" y="749422"/>
            <a:ext cx="5689235" cy="5163105"/>
          </a:xfrm>
        </p:spPr>
      </p:pic>
      <p:sp>
        <p:nvSpPr>
          <p:cNvPr id="6" name="TextBox 5">
            <a:extLst>
              <a:ext uri="{FF2B5EF4-FFF2-40B4-BE49-F238E27FC236}">
                <a16:creationId xmlns:a16="http://schemas.microsoft.com/office/drawing/2014/main" id="{738217B7-BD3B-4207-B51F-F4174C5D238D}"/>
              </a:ext>
            </a:extLst>
          </p:cNvPr>
          <p:cNvSpPr txBox="1"/>
          <p:nvPr/>
        </p:nvSpPr>
        <p:spPr>
          <a:xfrm>
            <a:off x="6587231" y="2684643"/>
            <a:ext cx="5306261" cy="646331"/>
          </a:xfrm>
          <a:prstGeom prst="rect">
            <a:avLst/>
          </a:prstGeom>
          <a:noFill/>
        </p:spPr>
        <p:txBody>
          <a:bodyPr wrap="none" rtlCol="0">
            <a:spAutoFit/>
          </a:bodyPr>
          <a:lstStyle/>
          <a:p>
            <a:r>
              <a:rPr lang="en-US" dirty="0"/>
              <a:t>Printing the column names &amp; also printing the </a:t>
            </a:r>
          </a:p>
          <a:p>
            <a:r>
              <a:rPr lang="en-US" dirty="0"/>
              <a:t>Values which column have the null values</a:t>
            </a:r>
            <a:endParaRPr lang="en-IN" dirty="0"/>
          </a:p>
        </p:txBody>
      </p:sp>
    </p:spTree>
    <p:extLst>
      <p:ext uri="{BB962C8B-B14F-4D97-AF65-F5344CB8AC3E}">
        <p14:creationId xmlns:p14="http://schemas.microsoft.com/office/powerpoint/2010/main" val="1634270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A21A92E5-CD56-4E7F-B02D-57751560AF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832" y="713912"/>
            <a:ext cx="6436750" cy="5074328"/>
          </a:xfrm>
        </p:spPr>
      </p:pic>
      <p:sp>
        <p:nvSpPr>
          <p:cNvPr id="6" name="TextBox 5">
            <a:extLst>
              <a:ext uri="{FF2B5EF4-FFF2-40B4-BE49-F238E27FC236}">
                <a16:creationId xmlns:a16="http://schemas.microsoft.com/office/drawing/2014/main" id="{00653751-2A60-4EA3-9B80-265E9DFB1F1D}"/>
              </a:ext>
            </a:extLst>
          </p:cNvPr>
          <p:cNvSpPr txBox="1"/>
          <p:nvPr/>
        </p:nvSpPr>
        <p:spPr>
          <a:xfrm>
            <a:off x="7173157" y="1349405"/>
            <a:ext cx="4716356" cy="2585323"/>
          </a:xfrm>
          <a:prstGeom prst="rect">
            <a:avLst/>
          </a:prstGeom>
          <a:noFill/>
        </p:spPr>
        <p:txBody>
          <a:bodyPr wrap="none" rtlCol="0">
            <a:spAutoFit/>
          </a:bodyPr>
          <a:lstStyle/>
          <a:p>
            <a:r>
              <a:rPr lang="en-US" dirty="0"/>
              <a:t>Filling the null values accordingly to the</a:t>
            </a:r>
          </a:p>
          <a:p>
            <a:r>
              <a:rPr lang="en-US" dirty="0"/>
              <a:t> columns</a:t>
            </a:r>
          </a:p>
          <a:p>
            <a:endParaRPr lang="en-US" dirty="0"/>
          </a:p>
          <a:p>
            <a:endParaRPr lang="en-US" dirty="0"/>
          </a:p>
          <a:p>
            <a:r>
              <a:rPr lang="en-US" dirty="0"/>
              <a:t>After filling out the values checking how </a:t>
            </a:r>
          </a:p>
          <a:p>
            <a:r>
              <a:rPr lang="en-US" dirty="0"/>
              <a:t> many columns still have null values</a:t>
            </a:r>
          </a:p>
          <a:p>
            <a:endParaRPr lang="en-US" dirty="0"/>
          </a:p>
          <a:p>
            <a:r>
              <a:rPr lang="en-US" dirty="0"/>
              <a:t>As we can see there are 5 columns that </a:t>
            </a:r>
          </a:p>
          <a:p>
            <a:r>
              <a:rPr lang="en-US" dirty="0"/>
              <a:t>have null values</a:t>
            </a:r>
          </a:p>
        </p:txBody>
      </p:sp>
    </p:spTree>
    <p:extLst>
      <p:ext uri="{BB962C8B-B14F-4D97-AF65-F5344CB8AC3E}">
        <p14:creationId xmlns:p14="http://schemas.microsoft.com/office/powerpoint/2010/main" val="1648734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F531D00F-F0BB-42D0-9A6D-B2FAF01F13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220" y="465339"/>
            <a:ext cx="6659385" cy="5100960"/>
          </a:xfrm>
        </p:spPr>
      </p:pic>
      <p:sp>
        <p:nvSpPr>
          <p:cNvPr id="6" name="TextBox 5">
            <a:extLst>
              <a:ext uri="{FF2B5EF4-FFF2-40B4-BE49-F238E27FC236}">
                <a16:creationId xmlns:a16="http://schemas.microsoft.com/office/drawing/2014/main" id="{0212A273-6895-4D61-BC6A-C768E2E45CCD}"/>
              </a:ext>
            </a:extLst>
          </p:cNvPr>
          <p:cNvSpPr txBox="1"/>
          <p:nvPr/>
        </p:nvSpPr>
        <p:spPr>
          <a:xfrm>
            <a:off x="7310493" y="2228671"/>
            <a:ext cx="4466287" cy="1200329"/>
          </a:xfrm>
          <a:prstGeom prst="rect">
            <a:avLst/>
          </a:prstGeom>
          <a:noFill/>
        </p:spPr>
        <p:txBody>
          <a:bodyPr wrap="none" rtlCol="0">
            <a:spAutoFit/>
          </a:bodyPr>
          <a:lstStyle/>
          <a:p>
            <a:r>
              <a:rPr lang="en-US" dirty="0"/>
              <a:t>Dropping the 5 columns as they don’t </a:t>
            </a:r>
          </a:p>
          <a:p>
            <a:r>
              <a:rPr lang="en-US" dirty="0"/>
              <a:t> contribute in the analysis part</a:t>
            </a:r>
          </a:p>
          <a:p>
            <a:endParaRPr lang="en-US" dirty="0"/>
          </a:p>
          <a:p>
            <a:r>
              <a:rPr lang="en-US" dirty="0"/>
              <a:t>Printing the data frame</a:t>
            </a:r>
            <a:endParaRPr lang="en-IN" dirty="0"/>
          </a:p>
        </p:txBody>
      </p:sp>
    </p:spTree>
    <p:extLst>
      <p:ext uri="{BB962C8B-B14F-4D97-AF65-F5344CB8AC3E}">
        <p14:creationId xmlns:p14="http://schemas.microsoft.com/office/powerpoint/2010/main" val="234488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with medium confidence">
            <a:extLst>
              <a:ext uri="{FF2B5EF4-FFF2-40B4-BE49-F238E27FC236}">
                <a16:creationId xmlns:a16="http://schemas.microsoft.com/office/drawing/2014/main" id="{1B93D176-740C-424C-8126-0B19D68EEA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606" y="668043"/>
            <a:ext cx="9468235" cy="4081509"/>
          </a:xfrm>
        </p:spPr>
      </p:pic>
      <p:sp>
        <p:nvSpPr>
          <p:cNvPr id="6" name="TextBox 5">
            <a:extLst>
              <a:ext uri="{FF2B5EF4-FFF2-40B4-BE49-F238E27FC236}">
                <a16:creationId xmlns:a16="http://schemas.microsoft.com/office/drawing/2014/main" id="{A703C10F-73DC-40C7-ABEF-1689A020C456}"/>
              </a:ext>
            </a:extLst>
          </p:cNvPr>
          <p:cNvSpPr txBox="1"/>
          <p:nvPr/>
        </p:nvSpPr>
        <p:spPr>
          <a:xfrm>
            <a:off x="1642369" y="5211192"/>
            <a:ext cx="3355406" cy="369332"/>
          </a:xfrm>
          <a:prstGeom prst="rect">
            <a:avLst/>
          </a:prstGeom>
          <a:noFill/>
        </p:spPr>
        <p:txBody>
          <a:bodyPr wrap="none" rtlCol="0">
            <a:spAutoFit/>
          </a:bodyPr>
          <a:lstStyle/>
          <a:p>
            <a:r>
              <a:rPr lang="en-US" dirty="0"/>
              <a:t>There are no null values now</a:t>
            </a:r>
            <a:endParaRPr lang="en-IN" dirty="0"/>
          </a:p>
        </p:txBody>
      </p:sp>
    </p:spTree>
    <p:extLst>
      <p:ext uri="{BB962C8B-B14F-4D97-AF65-F5344CB8AC3E}">
        <p14:creationId xmlns:p14="http://schemas.microsoft.com/office/powerpoint/2010/main" val="1644307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8DD1E-88E5-4F4A-BE6B-8D1A3426A117}"/>
              </a:ext>
            </a:extLst>
          </p:cNvPr>
          <p:cNvSpPr>
            <a:spLocks noGrp="1"/>
          </p:cNvSpPr>
          <p:nvPr>
            <p:ph type="title"/>
          </p:nvPr>
        </p:nvSpPr>
        <p:spPr>
          <a:xfrm>
            <a:off x="1143001" y="2600417"/>
            <a:ext cx="9905998" cy="908482"/>
          </a:xfrm>
        </p:spPr>
        <p:txBody>
          <a:bodyPr>
            <a:normAutofit/>
          </a:bodyPr>
          <a:lstStyle/>
          <a:p>
            <a:r>
              <a:rPr lang="en-US" sz="4000" dirty="0"/>
              <a:t>VISUALIZATIONS FOR TEST DATASET</a:t>
            </a:r>
            <a:endParaRPr lang="en-IN" sz="4000" dirty="0"/>
          </a:p>
        </p:txBody>
      </p:sp>
    </p:spTree>
    <p:extLst>
      <p:ext uri="{BB962C8B-B14F-4D97-AF65-F5344CB8AC3E}">
        <p14:creationId xmlns:p14="http://schemas.microsoft.com/office/powerpoint/2010/main" val="2264621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AE3BBA-D40E-43AF-B3C9-3EF0F30830FE}"/>
              </a:ext>
            </a:extLst>
          </p:cNvPr>
          <p:cNvSpPr txBox="1"/>
          <p:nvPr/>
        </p:nvSpPr>
        <p:spPr>
          <a:xfrm>
            <a:off x="1225118" y="6090082"/>
            <a:ext cx="5504156" cy="369332"/>
          </a:xfrm>
          <a:prstGeom prst="rect">
            <a:avLst/>
          </a:prstGeom>
          <a:noFill/>
        </p:spPr>
        <p:txBody>
          <a:bodyPr wrap="square" rtlCol="0">
            <a:spAutoFit/>
          </a:bodyPr>
          <a:lstStyle/>
          <a:p>
            <a:r>
              <a:rPr lang="en-US" dirty="0"/>
              <a:t>Our dataset has 1168 rows and 81 columns.</a:t>
            </a:r>
            <a:endParaRPr lang="en-IN" dirty="0"/>
          </a:p>
        </p:txBody>
      </p:sp>
      <p:pic>
        <p:nvPicPr>
          <p:cNvPr id="7" name="Content Placeholder 6" descr="Table&#10;&#10;Description automatically generated">
            <a:extLst>
              <a:ext uri="{FF2B5EF4-FFF2-40B4-BE49-F238E27FC236}">
                <a16:creationId xmlns:a16="http://schemas.microsoft.com/office/drawing/2014/main" id="{D6F505A1-530B-4851-986C-680D8C6545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9162" y="1071531"/>
            <a:ext cx="10293676" cy="3923469"/>
          </a:xfrm>
        </p:spPr>
      </p:pic>
    </p:spTree>
    <p:extLst>
      <p:ext uri="{BB962C8B-B14F-4D97-AF65-F5344CB8AC3E}">
        <p14:creationId xmlns:p14="http://schemas.microsoft.com/office/powerpoint/2010/main" val="3182461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waterfall chart&#10;&#10;Description automatically generated">
            <a:extLst>
              <a:ext uri="{FF2B5EF4-FFF2-40B4-BE49-F238E27FC236}">
                <a16:creationId xmlns:a16="http://schemas.microsoft.com/office/drawing/2014/main" id="{D20EFC05-B363-4A4C-85A4-C5137781F7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034" y="1244261"/>
            <a:ext cx="8461895" cy="4575514"/>
          </a:xfrm>
        </p:spPr>
      </p:pic>
      <p:sp>
        <p:nvSpPr>
          <p:cNvPr id="6" name="TextBox 5">
            <a:extLst>
              <a:ext uri="{FF2B5EF4-FFF2-40B4-BE49-F238E27FC236}">
                <a16:creationId xmlns:a16="http://schemas.microsoft.com/office/drawing/2014/main" id="{5317F211-BCC9-4B7A-8F2F-1606D42C4580}"/>
              </a:ext>
            </a:extLst>
          </p:cNvPr>
          <p:cNvSpPr txBox="1"/>
          <p:nvPr/>
        </p:nvSpPr>
        <p:spPr>
          <a:xfrm>
            <a:off x="8842160" y="2793354"/>
            <a:ext cx="3259226" cy="1477328"/>
          </a:xfrm>
          <a:prstGeom prst="rect">
            <a:avLst/>
          </a:prstGeom>
          <a:noFill/>
        </p:spPr>
        <p:txBody>
          <a:bodyPr wrap="none" rtlCol="0">
            <a:spAutoFit/>
          </a:bodyPr>
          <a:lstStyle/>
          <a:p>
            <a:r>
              <a:rPr lang="en-US" dirty="0"/>
              <a:t>Plotting the count plot</a:t>
            </a:r>
          </a:p>
          <a:p>
            <a:r>
              <a:rPr lang="en-US" dirty="0"/>
              <a:t>Of each column so that we</a:t>
            </a:r>
          </a:p>
          <a:p>
            <a:r>
              <a:rPr lang="en-US" dirty="0"/>
              <a:t>Can determine that which </a:t>
            </a:r>
          </a:p>
          <a:p>
            <a:r>
              <a:rPr lang="en-US" dirty="0"/>
              <a:t>Variables are mostly used </a:t>
            </a:r>
          </a:p>
          <a:p>
            <a:r>
              <a:rPr lang="en-US" dirty="0"/>
              <a:t>In all the columns</a:t>
            </a:r>
          </a:p>
        </p:txBody>
      </p:sp>
    </p:spTree>
    <p:extLst>
      <p:ext uri="{BB962C8B-B14F-4D97-AF65-F5344CB8AC3E}">
        <p14:creationId xmlns:p14="http://schemas.microsoft.com/office/powerpoint/2010/main" val="2486641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 treemap chart&#10;&#10;Description automatically generated">
            <a:extLst>
              <a:ext uri="{FF2B5EF4-FFF2-40B4-BE49-F238E27FC236}">
                <a16:creationId xmlns:a16="http://schemas.microsoft.com/office/drawing/2014/main" id="{29D43C9B-C3F2-4C80-B42E-76D2FA5D71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324" y="973206"/>
            <a:ext cx="8162038" cy="4648579"/>
          </a:xfrm>
        </p:spPr>
      </p:pic>
      <p:sp>
        <p:nvSpPr>
          <p:cNvPr id="6" name="TextBox 5">
            <a:extLst>
              <a:ext uri="{FF2B5EF4-FFF2-40B4-BE49-F238E27FC236}">
                <a16:creationId xmlns:a16="http://schemas.microsoft.com/office/drawing/2014/main" id="{33F376DA-DA37-44B5-AFDD-2EF7C620965C}"/>
              </a:ext>
            </a:extLst>
          </p:cNvPr>
          <p:cNvSpPr txBox="1"/>
          <p:nvPr/>
        </p:nvSpPr>
        <p:spPr>
          <a:xfrm>
            <a:off x="8726749" y="2441360"/>
            <a:ext cx="3547766" cy="1477328"/>
          </a:xfrm>
          <a:prstGeom prst="rect">
            <a:avLst/>
          </a:prstGeom>
          <a:noFill/>
        </p:spPr>
        <p:txBody>
          <a:bodyPr wrap="none" rtlCol="0">
            <a:spAutoFit/>
          </a:bodyPr>
          <a:lstStyle/>
          <a:p>
            <a:r>
              <a:rPr lang="en-US" dirty="0"/>
              <a:t>As in the test dataset </a:t>
            </a:r>
          </a:p>
          <a:p>
            <a:r>
              <a:rPr lang="en-US" dirty="0"/>
              <a:t>We don’t have our target </a:t>
            </a:r>
          </a:p>
          <a:p>
            <a:r>
              <a:rPr lang="en-US" dirty="0"/>
              <a:t>Variable so we will plot all the </a:t>
            </a:r>
          </a:p>
          <a:p>
            <a:r>
              <a:rPr lang="en-US" dirty="0"/>
              <a:t>Bar graphs with respect to</a:t>
            </a:r>
          </a:p>
          <a:p>
            <a:r>
              <a:rPr lang="en-US" dirty="0"/>
              <a:t>Overall quality</a:t>
            </a:r>
            <a:endParaRPr lang="en-IN" dirty="0"/>
          </a:p>
        </p:txBody>
      </p:sp>
    </p:spTree>
    <p:extLst>
      <p:ext uri="{BB962C8B-B14F-4D97-AF65-F5344CB8AC3E}">
        <p14:creationId xmlns:p14="http://schemas.microsoft.com/office/powerpoint/2010/main" val="479355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E499C93F-CD44-4F06-93C9-CA1C332B68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563" y="521093"/>
            <a:ext cx="4485076" cy="5815814"/>
          </a:xfrm>
        </p:spPr>
      </p:pic>
      <p:sp>
        <p:nvSpPr>
          <p:cNvPr id="6" name="TextBox 5">
            <a:extLst>
              <a:ext uri="{FF2B5EF4-FFF2-40B4-BE49-F238E27FC236}">
                <a16:creationId xmlns:a16="http://schemas.microsoft.com/office/drawing/2014/main" id="{0B41C233-551A-4FA8-8569-FB76ED4270F9}"/>
              </a:ext>
            </a:extLst>
          </p:cNvPr>
          <p:cNvSpPr txBox="1"/>
          <p:nvPr/>
        </p:nvSpPr>
        <p:spPr>
          <a:xfrm>
            <a:off x="5033639" y="2974019"/>
            <a:ext cx="7173759" cy="369332"/>
          </a:xfrm>
          <a:prstGeom prst="rect">
            <a:avLst/>
          </a:prstGeom>
          <a:noFill/>
        </p:spPr>
        <p:txBody>
          <a:bodyPr wrap="none" rtlCol="0">
            <a:spAutoFit/>
          </a:bodyPr>
          <a:lstStyle/>
          <a:p>
            <a:r>
              <a:rPr lang="en-US" dirty="0"/>
              <a:t>Plotting line plot of each column with respect to overall quality</a:t>
            </a:r>
          </a:p>
        </p:txBody>
      </p:sp>
    </p:spTree>
    <p:extLst>
      <p:ext uri="{BB962C8B-B14F-4D97-AF65-F5344CB8AC3E}">
        <p14:creationId xmlns:p14="http://schemas.microsoft.com/office/powerpoint/2010/main" val="4268907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5909-2DE8-41C1-A99F-31457E4984AC}"/>
              </a:ext>
            </a:extLst>
          </p:cNvPr>
          <p:cNvSpPr>
            <a:spLocks noGrp="1"/>
          </p:cNvSpPr>
          <p:nvPr>
            <p:ph type="title"/>
          </p:nvPr>
        </p:nvSpPr>
        <p:spPr>
          <a:xfrm>
            <a:off x="289157" y="255973"/>
            <a:ext cx="9905998" cy="659907"/>
          </a:xfrm>
        </p:spPr>
        <p:txBody>
          <a:bodyPr/>
          <a:lstStyle/>
          <a:p>
            <a:r>
              <a:rPr lang="en-US" dirty="0"/>
              <a:t>correlation</a:t>
            </a:r>
            <a:endParaRPr lang="en-IN" dirty="0"/>
          </a:p>
        </p:txBody>
      </p:sp>
      <p:pic>
        <p:nvPicPr>
          <p:cNvPr id="5" name="Content Placeholder 4" descr="Graphical user interface, chart, histogram&#10;&#10;Description automatically generated">
            <a:extLst>
              <a:ext uri="{FF2B5EF4-FFF2-40B4-BE49-F238E27FC236}">
                <a16:creationId xmlns:a16="http://schemas.microsoft.com/office/drawing/2014/main" id="{EF10F1F6-3418-44E8-956A-F071EBA50B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387" y="1317594"/>
            <a:ext cx="4246869" cy="5088177"/>
          </a:xfrm>
        </p:spPr>
      </p:pic>
      <p:sp>
        <p:nvSpPr>
          <p:cNvPr id="6" name="TextBox 5">
            <a:extLst>
              <a:ext uri="{FF2B5EF4-FFF2-40B4-BE49-F238E27FC236}">
                <a16:creationId xmlns:a16="http://schemas.microsoft.com/office/drawing/2014/main" id="{61FAEBB0-D3A8-468B-97B2-B9FA016F5598}"/>
              </a:ext>
            </a:extLst>
          </p:cNvPr>
          <p:cNvSpPr txBox="1"/>
          <p:nvPr/>
        </p:nvSpPr>
        <p:spPr>
          <a:xfrm>
            <a:off x="5601810" y="2505670"/>
            <a:ext cx="5577168" cy="1200329"/>
          </a:xfrm>
          <a:prstGeom prst="rect">
            <a:avLst/>
          </a:prstGeom>
          <a:noFill/>
        </p:spPr>
        <p:txBody>
          <a:bodyPr wrap="none" rtlCol="0">
            <a:spAutoFit/>
          </a:bodyPr>
          <a:lstStyle/>
          <a:p>
            <a:r>
              <a:rPr lang="en-US" dirty="0"/>
              <a:t>Plotting the correlations of each column </a:t>
            </a:r>
          </a:p>
          <a:p>
            <a:endParaRPr lang="en-US" dirty="0"/>
          </a:p>
          <a:p>
            <a:r>
              <a:rPr lang="en-US" dirty="0"/>
              <a:t>Also plotting column wise positively &amp; negatively</a:t>
            </a:r>
          </a:p>
          <a:p>
            <a:r>
              <a:rPr lang="en-US" dirty="0"/>
              <a:t> correlated columns</a:t>
            </a:r>
            <a:endParaRPr lang="en-IN" dirty="0"/>
          </a:p>
        </p:txBody>
      </p:sp>
    </p:spTree>
    <p:extLst>
      <p:ext uri="{BB962C8B-B14F-4D97-AF65-F5344CB8AC3E}">
        <p14:creationId xmlns:p14="http://schemas.microsoft.com/office/powerpoint/2010/main" val="4096980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2208-3C1F-4967-B57E-6FC6A67699C0}"/>
              </a:ext>
            </a:extLst>
          </p:cNvPr>
          <p:cNvSpPr>
            <a:spLocks noGrp="1"/>
          </p:cNvSpPr>
          <p:nvPr>
            <p:ph type="title"/>
          </p:nvPr>
        </p:nvSpPr>
        <p:spPr>
          <a:xfrm>
            <a:off x="360178" y="396536"/>
            <a:ext cx="9905998" cy="670264"/>
          </a:xfrm>
        </p:spPr>
        <p:txBody>
          <a:bodyPr/>
          <a:lstStyle/>
          <a:p>
            <a:r>
              <a:rPr lang="en-US" dirty="0"/>
              <a:t>ENCODING &amp; SCALING</a:t>
            </a:r>
            <a:endParaRPr lang="en-IN" dirty="0"/>
          </a:p>
        </p:txBody>
      </p:sp>
      <p:pic>
        <p:nvPicPr>
          <p:cNvPr id="5" name="Content Placeholder 4" descr="Table&#10;&#10;Description automatically generated">
            <a:extLst>
              <a:ext uri="{FF2B5EF4-FFF2-40B4-BE49-F238E27FC236}">
                <a16:creationId xmlns:a16="http://schemas.microsoft.com/office/drawing/2014/main" id="{68DA0075-5E23-4463-A4AE-91F0507DC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791" y="1291424"/>
            <a:ext cx="3851821" cy="4937382"/>
          </a:xfrm>
        </p:spPr>
      </p:pic>
      <p:sp>
        <p:nvSpPr>
          <p:cNvPr id="6" name="TextBox 5">
            <a:extLst>
              <a:ext uri="{FF2B5EF4-FFF2-40B4-BE49-F238E27FC236}">
                <a16:creationId xmlns:a16="http://schemas.microsoft.com/office/drawing/2014/main" id="{37505D43-5022-4EBE-803F-0D1D5E27FA67}"/>
              </a:ext>
            </a:extLst>
          </p:cNvPr>
          <p:cNvSpPr txBox="1"/>
          <p:nvPr/>
        </p:nvSpPr>
        <p:spPr>
          <a:xfrm>
            <a:off x="5313177" y="2991775"/>
            <a:ext cx="4145687" cy="369332"/>
          </a:xfrm>
          <a:prstGeom prst="rect">
            <a:avLst/>
          </a:prstGeom>
          <a:noFill/>
        </p:spPr>
        <p:txBody>
          <a:bodyPr wrap="none" rtlCol="0">
            <a:spAutoFit/>
          </a:bodyPr>
          <a:lstStyle/>
          <a:p>
            <a:r>
              <a:rPr lang="en-US" dirty="0"/>
              <a:t>Doing encoding &amp; scaling the data</a:t>
            </a:r>
            <a:endParaRPr lang="en-IN" dirty="0"/>
          </a:p>
        </p:txBody>
      </p:sp>
    </p:spTree>
    <p:extLst>
      <p:ext uri="{BB962C8B-B14F-4D97-AF65-F5344CB8AC3E}">
        <p14:creationId xmlns:p14="http://schemas.microsoft.com/office/powerpoint/2010/main" val="473393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BA558-04EC-4BCF-8F67-2AFA68FDC4C7}"/>
              </a:ext>
            </a:extLst>
          </p:cNvPr>
          <p:cNvSpPr>
            <a:spLocks noGrp="1"/>
          </p:cNvSpPr>
          <p:nvPr>
            <p:ph type="title"/>
          </p:nvPr>
        </p:nvSpPr>
        <p:spPr>
          <a:xfrm>
            <a:off x="280279" y="488271"/>
            <a:ext cx="9905998" cy="1157057"/>
          </a:xfrm>
        </p:spPr>
        <p:txBody>
          <a:bodyPr>
            <a:normAutofit fontScale="90000"/>
          </a:bodyPr>
          <a:lstStyle/>
          <a:p>
            <a:r>
              <a:rPr lang="en-US" dirty="0"/>
              <a:t>STORING X &amp; Y AGAIN </a:t>
            </a:r>
            <a:br>
              <a:rPr lang="en-US" dirty="0"/>
            </a:br>
            <a:br>
              <a:rPr lang="en-US" dirty="0"/>
            </a:br>
            <a:r>
              <a:rPr lang="en-US" dirty="0"/>
              <a:t>AGAIN SENDING THE DATA FOR TRAINING &amp; TESTING</a:t>
            </a:r>
            <a:endParaRPr lang="en-IN"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D3D57484-FB8A-43F0-916B-E497AAB261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2373" y="2061194"/>
            <a:ext cx="8627254" cy="4308535"/>
          </a:xfrm>
        </p:spPr>
      </p:pic>
    </p:spTree>
    <p:extLst>
      <p:ext uri="{BB962C8B-B14F-4D97-AF65-F5344CB8AC3E}">
        <p14:creationId xmlns:p14="http://schemas.microsoft.com/office/powerpoint/2010/main" val="3473237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3752-A4BE-4212-8266-3C7BC7D19643}"/>
              </a:ext>
            </a:extLst>
          </p:cNvPr>
          <p:cNvSpPr>
            <a:spLocks noGrp="1"/>
          </p:cNvSpPr>
          <p:nvPr>
            <p:ph type="title"/>
          </p:nvPr>
        </p:nvSpPr>
        <p:spPr>
          <a:xfrm>
            <a:off x="235891" y="210105"/>
            <a:ext cx="9905998" cy="856695"/>
          </a:xfrm>
        </p:spPr>
        <p:txBody>
          <a:bodyPr>
            <a:noAutofit/>
          </a:bodyPr>
          <a:lstStyle/>
          <a:p>
            <a:r>
              <a:rPr lang="en-US" sz="2400" dirty="0"/>
              <a:t>Storing the model back for making analysis on test data</a:t>
            </a:r>
            <a:endParaRPr lang="en-IN" sz="2400" dirty="0"/>
          </a:p>
        </p:txBody>
      </p:sp>
      <p:pic>
        <p:nvPicPr>
          <p:cNvPr id="5" name="Content Placeholder 4" descr="Table&#10;&#10;Description automatically generated">
            <a:extLst>
              <a:ext uri="{FF2B5EF4-FFF2-40B4-BE49-F238E27FC236}">
                <a16:creationId xmlns:a16="http://schemas.microsoft.com/office/drawing/2014/main" id="{7E9C4035-A5BE-437C-BC66-B6BDB92DAB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3673" y="1233440"/>
            <a:ext cx="3684654" cy="5030245"/>
          </a:xfrm>
        </p:spPr>
      </p:pic>
      <p:sp>
        <p:nvSpPr>
          <p:cNvPr id="6" name="TextBox 5">
            <a:extLst>
              <a:ext uri="{FF2B5EF4-FFF2-40B4-BE49-F238E27FC236}">
                <a16:creationId xmlns:a16="http://schemas.microsoft.com/office/drawing/2014/main" id="{6741A2A1-55D9-47E1-B2A3-91F3671CBB41}"/>
              </a:ext>
            </a:extLst>
          </p:cNvPr>
          <p:cNvSpPr txBox="1"/>
          <p:nvPr/>
        </p:nvSpPr>
        <p:spPr>
          <a:xfrm>
            <a:off x="8057118" y="5397623"/>
            <a:ext cx="3940502" cy="646331"/>
          </a:xfrm>
          <a:prstGeom prst="rect">
            <a:avLst/>
          </a:prstGeom>
          <a:noFill/>
        </p:spPr>
        <p:txBody>
          <a:bodyPr wrap="none" rtlCol="0">
            <a:spAutoFit/>
          </a:bodyPr>
          <a:lstStyle/>
          <a:p>
            <a:r>
              <a:rPr lang="en-US" dirty="0"/>
              <a:t>Storing the model back &amp; making</a:t>
            </a:r>
          </a:p>
          <a:p>
            <a:r>
              <a:rPr lang="en-US" dirty="0"/>
              <a:t>Prediction from it for test dataset </a:t>
            </a:r>
            <a:endParaRPr lang="en-IN" dirty="0"/>
          </a:p>
        </p:txBody>
      </p:sp>
    </p:spTree>
    <p:extLst>
      <p:ext uri="{BB962C8B-B14F-4D97-AF65-F5344CB8AC3E}">
        <p14:creationId xmlns:p14="http://schemas.microsoft.com/office/powerpoint/2010/main" val="241924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5F8AF-406F-493F-A889-6285BDF88127}"/>
              </a:ext>
            </a:extLst>
          </p:cNvPr>
          <p:cNvSpPr>
            <a:spLocks noGrp="1"/>
          </p:cNvSpPr>
          <p:nvPr>
            <p:ph type="title"/>
          </p:nvPr>
        </p:nvSpPr>
        <p:spPr/>
        <p:txBody>
          <a:bodyPr/>
          <a:lstStyle/>
          <a:p>
            <a:r>
              <a:rPr lang="en-US" dirty="0"/>
              <a:t>CONCLUSION</a:t>
            </a:r>
            <a:endParaRPr lang="en-IN" dirty="0"/>
          </a:p>
        </p:txBody>
      </p:sp>
      <p:sp>
        <p:nvSpPr>
          <p:cNvPr id="6" name="TextBox 5">
            <a:extLst>
              <a:ext uri="{FF2B5EF4-FFF2-40B4-BE49-F238E27FC236}">
                <a16:creationId xmlns:a16="http://schemas.microsoft.com/office/drawing/2014/main" id="{59D850B6-A81F-4DC5-A43B-E0088C92296F}"/>
              </a:ext>
            </a:extLst>
          </p:cNvPr>
          <p:cNvSpPr txBox="1"/>
          <p:nvPr/>
        </p:nvSpPr>
        <p:spPr>
          <a:xfrm>
            <a:off x="1756524" y="5568944"/>
            <a:ext cx="8675773" cy="369332"/>
          </a:xfrm>
          <a:prstGeom prst="rect">
            <a:avLst/>
          </a:prstGeom>
          <a:noFill/>
        </p:spPr>
        <p:txBody>
          <a:bodyPr wrap="none" rtlCol="0">
            <a:spAutoFit/>
          </a:bodyPr>
          <a:lstStyle/>
          <a:p>
            <a:r>
              <a:rPr lang="en-US" dirty="0"/>
              <a:t>Also, making a data frame of predicted answers &amp; measured answers &amp; printing it</a:t>
            </a:r>
            <a:endParaRPr lang="en-IN" dirty="0"/>
          </a:p>
        </p:txBody>
      </p:sp>
      <p:pic>
        <p:nvPicPr>
          <p:cNvPr id="8" name="Content Placeholder 7" descr="Graphical user interface, text, application, email&#10;&#10;Description automatically generated">
            <a:extLst>
              <a:ext uri="{FF2B5EF4-FFF2-40B4-BE49-F238E27FC236}">
                <a16:creationId xmlns:a16="http://schemas.microsoft.com/office/drawing/2014/main" id="{0E751A4F-2A01-40C7-887F-A6E52C778F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1" y="2623669"/>
            <a:ext cx="9906000" cy="2374283"/>
          </a:xfrm>
        </p:spPr>
      </p:pic>
    </p:spTree>
    <p:extLst>
      <p:ext uri="{BB962C8B-B14F-4D97-AF65-F5344CB8AC3E}">
        <p14:creationId xmlns:p14="http://schemas.microsoft.com/office/powerpoint/2010/main" val="1280580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07BF-7D67-42B8-9C22-42FEC99B7721}"/>
              </a:ext>
            </a:extLst>
          </p:cNvPr>
          <p:cNvSpPr>
            <a:spLocks noGrp="1"/>
          </p:cNvSpPr>
          <p:nvPr>
            <p:ph type="title"/>
          </p:nvPr>
        </p:nvSpPr>
        <p:spPr>
          <a:xfrm>
            <a:off x="235891" y="272248"/>
            <a:ext cx="10811520" cy="1352366"/>
          </a:xfrm>
        </p:spPr>
        <p:txBody>
          <a:bodyPr>
            <a:noAutofit/>
          </a:bodyPr>
          <a:lstStyle/>
          <a:p>
            <a:r>
              <a:rPr lang="en-US" sz="1600" dirty="0"/>
              <a:t>Selecting the features that has positively supported us for our target variable </a:t>
            </a:r>
            <a:endParaRPr lang="en-IN" sz="1600"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2DD3364D-87B4-4F26-A5BD-D01FC7AE5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177" y="1624614"/>
            <a:ext cx="7512136" cy="4000106"/>
          </a:xfrm>
        </p:spPr>
      </p:pic>
    </p:spTree>
    <p:extLst>
      <p:ext uri="{BB962C8B-B14F-4D97-AF65-F5344CB8AC3E}">
        <p14:creationId xmlns:p14="http://schemas.microsoft.com/office/powerpoint/2010/main" val="585917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BDFB-33E1-455A-BA8B-B4A2663C3500}"/>
              </a:ext>
            </a:extLst>
          </p:cNvPr>
          <p:cNvSpPr>
            <a:spLocks noGrp="1"/>
          </p:cNvSpPr>
          <p:nvPr>
            <p:ph type="title"/>
          </p:nvPr>
        </p:nvSpPr>
        <p:spPr>
          <a:xfrm>
            <a:off x="235891" y="325512"/>
            <a:ext cx="11615797" cy="997261"/>
          </a:xfrm>
        </p:spPr>
        <p:txBody>
          <a:bodyPr>
            <a:noAutofit/>
          </a:bodyPr>
          <a:lstStyle/>
          <a:p>
            <a:r>
              <a:rPr lang="en-US" sz="2400" dirty="0"/>
              <a:t>Printing the names of the columns that have helped us</a:t>
            </a:r>
            <a:endParaRPr lang="en-IN" sz="2400" dirty="0"/>
          </a:p>
        </p:txBody>
      </p:sp>
      <p:pic>
        <p:nvPicPr>
          <p:cNvPr id="9" name="Content Placeholder 8" descr="Graphical user interface, text&#10;&#10;Description automatically generated">
            <a:extLst>
              <a:ext uri="{FF2B5EF4-FFF2-40B4-BE49-F238E27FC236}">
                <a16:creationId xmlns:a16="http://schemas.microsoft.com/office/drawing/2014/main" id="{D9E078BF-8EA2-4DAB-8740-A5BF2076AF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0357" y="1724025"/>
            <a:ext cx="8698522" cy="4267200"/>
          </a:xfrm>
        </p:spPr>
      </p:pic>
    </p:spTree>
    <p:extLst>
      <p:ext uri="{BB962C8B-B14F-4D97-AF65-F5344CB8AC3E}">
        <p14:creationId xmlns:p14="http://schemas.microsoft.com/office/powerpoint/2010/main" val="2812270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1055E9-7AFC-4692-BD12-C2535EF02A29}"/>
              </a:ext>
            </a:extLst>
          </p:cNvPr>
          <p:cNvSpPr txBox="1"/>
          <p:nvPr/>
        </p:nvSpPr>
        <p:spPr>
          <a:xfrm>
            <a:off x="7089250" y="1720840"/>
            <a:ext cx="4572000" cy="341632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Printing all the data types of the columns that are present in the train dataset</a:t>
            </a: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Our data</a:t>
            </a:r>
            <a:r>
              <a:rPr lang="en-IN" dirty="0">
                <a:latin typeface="Calibri" panose="020F0502020204030204" pitchFamily="34" charset="0"/>
                <a:ea typeface="Calibri" panose="020F0502020204030204" pitchFamily="34" charset="0"/>
                <a:cs typeface="Times New Roman" panose="02020603050405020304" pitchFamily="18" charset="0"/>
              </a:rPr>
              <a:t>set is large it is not printing all the columns so we will use value counts functions so that we can determine that how many datatypes are present in our train dataset</a:t>
            </a: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Here we can see that 43 columns are of object datatype</a:t>
            </a: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35 columns that are of integer datatype</a:t>
            </a: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&amp; 3 columns are of floa</a:t>
            </a:r>
            <a:r>
              <a:rPr lang="en-IN" dirty="0">
                <a:latin typeface="Calibri" panose="020F0502020204030204" pitchFamily="34" charset="0"/>
                <a:ea typeface="Calibri" panose="020F0502020204030204" pitchFamily="34" charset="0"/>
                <a:cs typeface="Times New Roman" panose="02020603050405020304" pitchFamily="18" charset="0"/>
              </a:rPr>
              <a:t>t datatype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Content Placeholder 5" descr="Text&#10;&#10;Description automatically generated">
            <a:extLst>
              <a:ext uri="{FF2B5EF4-FFF2-40B4-BE49-F238E27FC236}">
                <a16:creationId xmlns:a16="http://schemas.microsoft.com/office/drawing/2014/main" id="{C96DF1B6-2ACC-4D93-83B7-E3DF0E6841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94"/>
          <a:stretch/>
        </p:blipFill>
        <p:spPr>
          <a:xfrm>
            <a:off x="530750" y="770878"/>
            <a:ext cx="6350947" cy="5108158"/>
          </a:xfrm>
        </p:spPr>
      </p:pic>
    </p:spTree>
    <p:extLst>
      <p:ext uri="{BB962C8B-B14F-4D97-AF65-F5344CB8AC3E}">
        <p14:creationId xmlns:p14="http://schemas.microsoft.com/office/powerpoint/2010/main" val="2079971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809725-6DF3-4A56-B221-151301A43829}"/>
              </a:ext>
            </a:extLst>
          </p:cNvPr>
          <p:cNvSpPr>
            <a:spLocks noGrp="1"/>
          </p:cNvSpPr>
          <p:nvPr>
            <p:ph idx="1"/>
          </p:nvPr>
        </p:nvSpPr>
        <p:spPr>
          <a:xfrm>
            <a:off x="559926" y="872232"/>
            <a:ext cx="8534400" cy="823404"/>
          </a:xfrm>
        </p:spPr>
        <p:txBody>
          <a:bodyPr>
            <a:normAutofit fontScale="92500" lnSpcReduction="10000"/>
          </a:bodyPr>
          <a:lstStyle/>
          <a:p>
            <a:pPr marL="0" indent="0">
              <a:buNone/>
            </a:pPr>
            <a:r>
              <a:rPr lang="en-US" sz="5400" dirty="0">
                <a:latin typeface="Arial" panose="020B0604020202020204" pitchFamily="34" charset="0"/>
                <a:cs typeface="Arial" panose="020B0604020202020204" pitchFamily="34" charset="0"/>
              </a:rPr>
              <a:t>THANK YOU</a:t>
            </a:r>
            <a:endParaRPr lang="en-IN"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202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B3740-B98D-40A6-9A03-34AB89638854}"/>
              </a:ext>
            </a:extLst>
          </p:cNvPr>
          <p:cNvSpPr>
            <a:spLocks noGrp="1"/>
          </p:cNvSpPr>
          <p:nvPr>
            <p:ph type="title"/>
          </p:nvPr>
        </p:nvSpPr>
        <p:spPr>
          <a:xfrm>
            <a:off x="585926" y="2408638"/>
            <a:ext cx="9516861" cy="2040724"/>
          </a:xfrm>
        </p:spPr>
        <p:txBody>
          <a:bodyPr>
            <a:noAutofit/>
          </a:bodyPr>
          <a:lstStyle/>
          <a:p>
            <a:r>
              <a:rPr lang="en-US" sz="5400" b="1" dirty="0"/>
              <a:t>TREATING THE NULL VALUES</a:t>
            </a:r>
            <a:endParaRPr lang="en-IN" sz="5400" b="1" dirty="0"/>
          </a:p>
        </p:txBody>
      </p:sp>
    </p:spTree>
    <p:extLst>
      <p:ext uri="{BB962C8B-B14F-4D97-AF65-F5344CB8AC3E}">
        <p14:creationId xmlns:p14="http://schemas.microsoft.com/office/powerpoint/2010/main" val="2879957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6DC89D1-BF95-4673-AB4C-910B5A0AAC50}"/>
              </a:ext>
            </a:extLst>
          </p:cNvPr>
          <p:cNvSpPr txBox="1"/>
          <p:nvPr/>
        </p:nvSpPr>
        <p:spPr>
          <a:xfrm>
            <a:off x="7597880" y="2284274"/>
            <a:ext cx="4317895" cy="203132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There are some null values present in our dataset showing it with the help of seaborn library &amp; with the heatmap </a:t>
            </a:r>
          </a:p>
          <a:p>
            <a:endParaRPr lang="en-IN"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All the white spots that you can see in the plot are null values shown here</a:t>
            </a:r>
          </a:p>
          <a:p>
            <a:endParaRPr lang="en-IN" dirty="0"/>
          </a:p>
        </p:txBody>
      </p:sp>
      <p:pic>
        <p:nvPicPr>
          <p:cNvPr id="5" name="Content Placeholder 4" descr="Text&#10;&#10;Description automatically generated with medium confidence">
            <a:extLst>
              <a:ext uri="{FF2B5EF4-FFF2-40B4-BE49-F238E27FC236}">
                <a16:creationId xmlns:a16="http://schemas.microsoft.com/office/drawing/2014/main" id="{D8376323-DC42-41CE-9C0E-BE8E703DEA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766" y="790575"/>
            <a:ext cx="7075270" cy="5105400"/>
          </a:xfrm>
        </p:spPr>
      </p:pic>
    </p:spTree>
    <p:extLst>
      <p:ext uri="{BB962C8B-B14F-4D97-AF65-F5344CB8AC3E}">
        <p14:creationId xmlns:p14="http://schemas.microsoft.com/office/powerpoint/2010/main" val="2683144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70009AB8-524F-4FBF-BABF-735ED07E07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751" y="782671"/>
            <a:ext cx="6452822" cy="5292657"/>
          </a:xfrm>
        </p:spPr>
      </p:pic>
      <p:sp>
        <p:nvSpPr>
          <p:cNvPr id="6" name="TextBox 5">
            <a:extLst>
              <a:ext uri="{FF2B5EF4-FFF2-40B4-BE49-F238E27FC236}">
                <a16:creationId xmlns:a16="http://schemas.microsoft.com/office/drawing/2014/main" id="{0846F4B6-04CE-4146-853F-2A04C312CBDE}"/>
              </a:ext>
            </a:extLst>
          </p:cNvPr>
          <p:cNvSpPr txBox="1"/>
          <p:nvPr/>
        </p:nvSpPr>
        <p:spPr>
          <a:xfrm>
            <a:off x="7324927" y="2782669"/>
            <a:ext cx="4523362" cy="646331"/>
          </a:xfrm>
          <a:prstGeom prst="rect">
            <a:avLst/>
          </a:prstGeom>
          <a:noFill/>
        </p:spPr>
        <p:txBody>
          <a:bodyPr wrap="square" rtlCol="0">
            <a:spAutoFit/>
          </a:bodyPr>
          <a:lstStyle/>
          <a:p>
            <a:pPr marL="285750" indent="-285750">
              <a:buFont typeface="Arial" panose="020B0604020202020204" pitchFamily="34" charset="0"/>
              <a:buChar char="•"/>
            </a:pPr>
            <a:r>
              <a:rPr lang="en-US" dirty="0"/>
              <a:t>Printing the null values &amp; the column names along with it</a:t>
            </a:r>
            <a:endParaRPr lang="en-IN" dirty="0"/>
          </a:p>
        </p:txBody>
      </p:sp>
    </p:spTree>
    <p:extLst>
      <p:ext uri="{BB962C8B-B14F-4D97-AF65-F5344CB8AC3E}">
        <p14:creationId xmlns:p14="http://schemas.microsoft.com/office/powerpoint/2010/main" val="461624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67AF-FB7C-45E0-A6FE-B3397EBF6433}"/>
              </a:ext>
            </a:extLst>
          </p:cNvPr>
          <p:cNvSpPr>
            <a:spLocks noGrp="1"/>
          </p:cNvSpPr>
          <p:nvPr>
            <p:ph type="title"/>
          </p:nvPr>
        </p:nvSpPr>
        <p:spPr>
          <a:xfrm>
            <a:off x="165370" y="-322634"/>
            <a:ext cx="9905998" cy="1905000"/>
          </a:xfrm>
        </p:spPr>
        <p:txBody>
          <a:bodyPr/>
          <a:lstStyle/>
          <a:p>
            <a:r>
              <a:rPr lang="en-US" dirty="0"/>
              <a:t>TREATMENT FOR NULL VALUES</a:t>
            </a:r>
            <a:endParaRPr lang="en-IN"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16FB7494-DF5E-4127-8ED1-45500778E4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210" y="1212715"/>
            <a:ext cx="6182903" cy="5226995"/>
          </a:xfrm>
        </p:spPr>
      </p:pic>
      <p:sp>
        <p:nvSpPr>
          <p:cNvPr id="6" name="TextBox 5">
            <a:extLst>
              <a:ext uri="{FF2B5EF4-FFF2-40B4-BE49-F238E27FC236}">
                <a16:creationId xmlns:a16="http://schemas.microsoft.com/office/drawing/2014/main" id="{981CA512-95FE-48F7-89B6-839A5B655CCE}"/>
              </a:ext>
            </a:extLst>
          </p:cNvPr>
          <p:cNvSpPr txBox="1"/>
          <p:nvPr/>
        </p:nvSpPr>
        <p:spPr>
          <a:xfrm>
            <a:off x="6965054" y="1997839"/>
            <a:ext cx="479573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Treating the null values according to the columns </a:t>
            </a:r>
          </a:p>
          <a:p>
            <a:pPr marL="285750" indent="-285750">
              <a:buFont typeface="Arial" panose="020B0604020202020204" pitchFamily="34" charset="0"/>
              <a:buChar char="•"/>
            </a:pPr>
            <a:r>
              <a:rPr lang="en-US" dirty="0"/>
              <a:t>Filling the null values accordingly</a:t>
            </a:r>
          </a:p>
          <a:p>
            <a:pPr marL="285750" indent="-285750">
              <a:buFont typeface="Arial" panose="020B0604020202020204" pitchFamily="34" charset="0"/>
              <a:buChar char="•"/>
            </a:pPr>
            <a:r>
              <a:rPr lang="en-US" dirty="0"/>
              <a:t>After removing the null values from the selected columns </a:t>
            </a:r>
          </a:p>
          <a:p>
            <a:pPr marL="285750" indent="-285750">
              <a:buFont typeface="Arial" panose="020B0604020202020204" pitchFamily="34" charset="0"/>
              <a:buChar char="•"/>
            </a:pPr>
            <a:r>
              <a:rPr lang="en-US" dirty="0"/>
              <a:t>After removing the null values we are checking the columns that are still pending </a:t>
            </a:r>
          </a:p>
          <a:p>
            <a:pPr marL="285750" indent="-285750">
              <a:buFont typeface="Arial" panose="020B0604020202020204" pitchFamily="34" charset="0"/>
              <a:buChar char="•"/>
            </a:pPr>
            <a:r>
              <a:rPr lang="en-US" dirty="0"/>
              <a:t>We can see that there are 4 columns remaining</a:t>
            </a:r>
            <a:endParaRPr lang="en-IN" dirty="0"/>
          </a:p>
        </p:txBody>
      </p:sp>
    </p:spTree>
    <p:extLst>
      <p:ext uri="{BB962C8B-B14F-4D97-AF65-F5344CB8AC3E}">
        <p14:creationId xmlns:p14="http://schemas.microsoft.com/office/powerpoint/2010/main" val="18464488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831</TotalTime>
  <Words>1150</Words>
  <Application>Microsoft Office PowerPoint</Application>
  <PresentationFormat>Widescreen</PresentationFormat>
  <Paragraphs>149</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Century Gothic</vt:lpstr>
      <vt:lpstr>Helvetica</vt:lpstr>
      <vt:lpstr>Mesh</vt:lpstr>
      <vt:lpstr>PFA HOUSING LOAN PROJECT</vt:lpstr>
      <vt:lpstr>OBJECTIVE:</vt:lpstr>
      <vt:lpstr>IMPORTING REQUIRED LIBRARIES AND DATABASE:</vt:lpstr>
      <vt:lpstr>PowerPoint Presentation</vt:lpstr>
      <vt:lpstr>PowerPoint Presentation</vt:lpstr>
      <vt:lpstr>TREATING THE NULL VALUES</vt:lpstr>
      <vt:lpstr>PowerPoint Presentation</vt:lpstr>
      <vt:lpstr>PowerPoint Presentation</vt:lpstr>
      <vt:lpstr>TREATMENT FOR NULL VALUES</vt:lpstr>
      <vt:lpstr>DROPPING THE COLUMNS AS THEY DON’T CONTRIBUTE TOWARDS THE ANALYSIS PART</vt:lpstr>
      <vt:lpstr>AFTER REMOVING NULL VALUES PRINTING NULL VALUES</vt:lpstr>
      <vt:lpstr>VISUALIZATIONS</vt:lpstr>
      <vt:lpstr>PowerPoint Presentation</vt:lpstr>
      <vt:lpstr>PowerPoint Presentation</vt:lpstr>
      <vt:lpstr>PowerPoint Presentation</vt:lpstr>
      <vt:lpstr>PowerPoint Presentation</vt:lpstr>
      <vt:lpstr>PowerPoint Presentation</vt:lpstr>
      <vt:lpstr>CORRELATION</vt:lpstr>
      <vt:lpstr>PowerPoint Presentation</vt:lpstr>
      <vt:lpstr>OUTLIERS &amp; SKEWNESS REMOVAL</vt:lpstr>
      <vt:lpstr>OUTLIERS REMOVAL:</vt:lpstr>
      <vt:lpstr>PowerPoint Presentation</vt:lpstr>
      <vt:lpstr>SCALING &amp; REMOVING MULTI-COLEANERITY</vt:lpstr>
      <vt:lpstr>PowerPoint Presentation</vt:lpstr>
      <vt:lpstr>Principle component analysis</vt:lpstr>
      <vt:lpstr>FINDING BEST RANDOM STATE:</vt:lpstr>
      <vt:lpstr>MODEL/S DEVELOPMENT AND EVALUATION:</vt:lpstr>
      <vt:lpstr>MODEL SELECTION</vt:lpstr>
      <vt:lpstr>CROSS VALIDATION</vt:lpstr>
      <vt:lpstr>HYPER PARAMETER TUNNING:</vt:lpstr>
      <vt:lpstr>SAVING THE MODEL:</vt:lpstr>
      <vt:lpstr>PREPROCESSING ON TEST DATA</vt:lpstr>
      <vt:lpstr>PowerPoint Presentation</vt:lpstr>
      <vt:lpstr>TREATING THE NULL VALUES FOR TEST DATASET</vt:lpstr>
      <vt:lpstr>PowerPoint Presentation</vt:lpstr>
      <vt:lpstr>PowerPoint Presentation</vt:lpstr>
      <vt:lpstr>PowerPoint Presentation</vt:lpstr>
      <vt:lpstr>PowerPoint Presentation</vt:lpstr>
      <vt:lpstr>VISUALIZATIONS FOR TEST DATASET</vt:lpstr>
      <vt:lpstr>PowerPoint Presentation</vt:lpstr>
      <vt:lpstr>PowerPoint Presentation</vt:lpstr>
      <vt:lpstr>PowerPoint Presentation</vt:lpstr>
      <vt:lpstr>correlation</vt:lpstr>
      <vt:lpstr>ENCODING &amp; SCALING</vt:lpstr>
      <vt:lpstr>STORING X &amp; Y AGAIN   AGAIN SENDING THE DATA FOR TRAINING &amp; TESTING</vt:lpstr>
      <vt:lpstr>Storing the model back for making analysis on test data</vt:lpstr>
      <vt:lpstr>CONCLUSION</vt:lpstr>
      <vt:lpstr>Selecting the features that has positively supported us for our target variable </vt:lpstr>
      <vt:lpstr>Printing the names of the columns that have helped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Sagar Kadam</dc:creator>
  <cp:lastModifiedBy>Tejendra soni</cp:lastModifiedBy>
  <cp:revision>21</cp:revision>
  <dcterms:created xsi:type="dcterms:W3CDTF">2021-04-29T16:32:24Z</dcterms:created>
  <dcterms:modified xsi:type="dcterms:W3CDTF">2022-02-08T10:41:17Z</dcterms:modified>
</cp:coreProperties>
</file>